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6" r:id="rId4"/>
    <p:sldId id="282" r:id="rId5"/>
    <p:sldId id="290" r:id="rId6"/>
    <p:sldId id="280" r:id="rId7"/>
    <p:sldId id="300" r:id="rId8"/>
    <p:sldId id="308" r:id="rId9"/>
    <p:sldId id="309" r:id="rId10"/>
    <p:sldId id="267" r:id="rId11"/>
    <p:sldId id="271" r:id="rId12"/>
    <p:sldId id="287" r:id="rId13"/>
    <p:sldId id="261" r:id="rId14"/>
    <p:sldId id="260" r:id="rId15"/>
    <p:sldId id="288" r:id="rId16"/>
    <p:sldId id="291" r:id="rId17"/>
    <p:sldId id="297" r:id="rId18"/>
    <p:sldId id="289" r:id="rId19"/>
    <p:sldId id="292" r:id="rId20"/>
    <p:sldId id="295" r:id="rId21"/>
    <p:sldId id="296" r:id="rId22"/>
    <p:sldId id="298" r:id="rId23"/>
    <p:sldId id="259" r:id="rId24"/>
  </p:sldIdLst>
  <p:sldSz cx="9144000" cy="6858000" type="screen4x3"/>
  <p:notesSz cx="7100888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FFFF99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94660"/>
  </p:normalViewPr>
  <p:slideViewPr>
    <p:cSldViewPr>
      <p:cViewPr>
        <p:scale>
          <a:sx n="69" d="100"/>
          <a:sy n="6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93" y="1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688"/>
            <a:ext cx="568071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93" y="9719598"/>
            <a:ext cx="3077052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3DAAEA6-4B2F-408C-830C-5302BE5C5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32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DSC_9710.JPG"/>
          <p:cNvPicPr>
            <a:picLocks noChangeAspect="1"/>
          </p:cNvPicPr>
          <p:nvPr userDrawn="1"/>
        </p:nvPicPr>
        <p:blipFill>
          <a:blip r:embed="rId2" cstate="print"/>
          <a:srcRect t="16666"/>
          <a:stretch>
            <a:fillRect/>
          </a:stretch>
        </p:blipFill>
        <p:spPr>
          <a:xfrm rot="21270938">
            <a:off x="321366" y="457383"/>
            <a:ext cx="2300222" cy="2875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0" name="Рисунок 19" descr="DSC_4441.JPG"/>
          <p:cNvPicPr>
            <a:picLocks noChangeAspect="1"/>
          </p:cNvPicPr>
          <p:nvPr userDrawn="1"/>
        </p:nvPicPr>
        <p:blipFill>
          <a:blip r:embed="rId4" cstate="print"/>
          <a:srcRect l="9091" t="3409" r="18181"/>
          <a:stretch>
            <a:fillRect/>
          </a:stretch>
        </p:blipFill>
        <p:spPr>
          <a:xfrm rot="20430689">
            <a:off x="147106" y="3124088"/>
            <a:ext cx="3636266" cy="321957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6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1071538" y="2928934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CA2362-4028-45DA-98D3-78CAF618A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FA38C-34CE-45C8-82DD-5A1D439B4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14676" y="785794"/>
            <a:ext cx="69342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86554A-B564-4E60-ADCB-7DA29C248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4131A5-A579-4B07-A1A9-355545FF4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14F76-843B-48EC-AED3-895E0566C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483BA8-8CC2-481E-A68F-04E595B7B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BFA497-4B31-4C3D-9B54-160AECD92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2DAFB4-DA0A-4C95-96B4-C129DBE38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80D82D-11D6-4812-B0FF-CA0568E95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381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4D48DD-9CA6-4101-B177-B84C1FCB2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/>
          <a:srcRect l="8531" b="6250"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214282" y="5702300"/>
            <a:ext cx="1676400" cy="1155700"/>
          </a:xfrm>
          <a:prstGeom prst="rect">
            <a:avLst/>
          </a:prstGeom>
          <a:noFill/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" name="Рисунок 21" descr="DSC_4441.JPG"/>
          <p:cNvPicPr>
            <a:picLocks noChangeAspect="1"/>
          </p:cNvPicPr>
          <p:nvPr userDrawn="1"/>
        </p:nvPicPr>
        <p:blipFill>
          <a:blip r:embed="rId15" cstate="print"/>
          <a:srcRect l="9091" t="3409" r="18181"/>
          <a:stretch>
            <a:fillRect/>
          </a:stretch>
        </p:blipFill>
        <p:spPr>
          <a:xfrm rot="1306526">
            <a:off x="6635912" y="254138"/>
            <a:ext cx="1357322" cy="1201783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7143768" y="0"/>
            <a:ext cx="190500" cy="304800"/>
          </a:xfrm>
          <a:prstGeom prst="rect">
            <a:avLst/>
          </a:prstGeom>
          <a:noFill/>
        </p:spPr>
      </p:pic>
      <p:pic>
        <p:nvPicPr>
          <p:cNvPr id="21" name="Рисунок 20" descr="DSC_9710.JPG"/>
          <p:cNvPicPr>
            <a:picLocks noChangeAspect="1"/>
          </p:cNvPicPr>
          <p:nvPr userDrawn="1"/>
        </p:nvPicPr>
        <p:blipFill>
          <a:blip r:embed="rId18" cstate="print"/>
          <a:srcRect t="16666"/>
          <a:stretch>
            <a:fillRect/>
          </a:stretch>
        </p:blipFill>
        <p:spPr>
          <a:xfrm rot="765298">
            <a:off x="7914632" y="383422"/>
            <a:ext cx="1028704" cy="1285884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8715404" y="214290"/>
            <a:ext cx="165100" cy="263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unenkoo1.wix.com/ukrdru" TargetMode="Externa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26" y="357166"/>
            <a:ext cx="6000760" cy="1347782"/>
          </a:xfrm>
        </p:spPr>
        <p:txBody>
          <a:bodyPr/>
          <a:lstStyle/>
          <a:p>
            <a:r>
              <a:rPr lang="ru-RU" sz="8000" dirty="0" err="1" smtClean="0">
                <a:solidFill>
                  <a:srgbClr val="0070C0"/>
                </a:solidFill>
              </a:rPr>
              <a:t>Портфол</a:t>
            </a:r>
            <a:r>
              <a:rPr lang="uk-UA" sz="8000" dirty="0" err="1" smtClean="0">
                <a:solidFill>
                  <a:srgbClr val="0070C0"/>
                </a:solidFill>
              </a:rPr>
              <a:t>іо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7554" y="1857364"/>
            <a:ext cx="5572164" cy="4000528"/>
          </a:xfrm>
        </p:spPr>
        <p:txBody>
          <a:bodyPr/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Учителя початкових класів</a:t>
            </a:r>
          </a:p>
          <a:p>
            <a:r>
              <a:rPr lang="uk-UA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Дружківської загальноосвітньої школи I – III ступенів № 17</a:t>
            </a:r>
            <a:endParaRPr lang="uk-UA" sz="2800" b="1" i="1" dirty="0" smtClean="0">
              <a:solidFill>
                <a:srgbClr val="002060"/>
              </a:solidFill>
            </a:endParaRPr>
          </a:p>
          <a:p>
            <a:r>
              <a:rPr lang="uk-UA" sz="4800" b="1" i="1" dirty="0" err="1" smtClean="0">
                <a:solidFill>
                  <a:srgbClr val="002060"/>
                </a:solidFill>
              </a:rPr>
              <a:t>Полуненко</a:t>
            </a:r>
            <a:r>
              <a:rPr lang="uk-UA" sz="4800" b="1" i="1" dirty="0" smtClean="0">
                <a:solidFill>
                  <a:srgbClr val="002060"/>
                </a:solidFill>
              </a:rPr>
              <a:t> Оксани Анатоліївни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57166"/>
            <a:ext cx="4572032" cy="914400"/>
          </a:xfrm>
        </p:spPr>
        <p:txBody>
          <a:bodyPr/>
          <a:lstStyle/>
          <a:p>
            <a:r>
              <a:rPr lang="uk-UA" dirty="0" smtClean="0"/>
              <a:t>Мої досягнення</a:t>
            </a:r>
            <a:endParaRPr lang="en-US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black">
          <a:xfrm>
            <a:off x="1214414" y="4000504"/>
            <a:ext cx="18240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FF"/>
                </a:solidFill>
              </a:rPr>
              <a:t>Нагороди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Класс\Desktop\скан\005.jpg"/>
          <p:cNvPicPr>
            <a:picLocks noChangeAspect="1" noChangeArrowheads="1"/>
          </p:cNvPicPr>
          <p:nvPr/>
        </p:nvPicPr>
        <p:blipFill>
          <a:blip r:embed="rId2" cstate="print"/>
          <a:srcRect r="6616" b="2423"/>
          <a:stretch>
            <a:fillRect/>
          </a:stretch>
        </p:blipFill>
        <p:spPr bwMode="auto">
          <a:xfrm>
            <a:off x="1145633" y="2348880"/>
            <a:ext cx="2354797" cy="3378214"/>
          </a:xfrm>
          <a:prstGeom prst="rect">
            <a:avLst/>
          </a:prstGeom>
          <a:noFill/>
        </p:spPr>
      </p:pic>
      <p:pic>
        <p:nvPicPr>
          <p:cNvPr id="2051" name="Picture 3" descr="C:\Users\Класс\Desktop\скан\006.jpg"/>
          <p:cNvPicPr>
            <a:picLocks noChangeAspect="1" noChangeArrowheads="1"/>
          </p:cNvPicPr>
          <p:nvPr/>
        </p:nvPicPr>
        <p:blipFill>
          <a:blip r:embed="rId3" cstate="print"/>
          <a:srcRect l="3319" r="3453" b="1917"/>
          <a:stretch>
            <a:fillRect/>
          </a:stretch>
        </p:blipFill>
        <p:spPr bwMode="auto">
          <a:xfrm>
            <a:off x="3654706" y="2341559"/>
            <a:ext cx="2357454" cy="3405183"/>
          </a:xfrm>
          <a:prstGeom prst="rect">
            <a:avLst/>
          </a:prstGeom>
          <a:noFill/>
        </p:spPr>
      </p:pic>
      <p:pic>
        <p:nvPicPr>
          <p:cNvPr id="2052" name="Picture 4" descr="C:\Users\Класс\Desktop\скан\8.jpg"/>
          <p:cNvPicPr>
            <a:picLocks noChangeAspect="1" noChangeArrowheads="1"/>
          </p:cNvPicPr>
          <p:nvPr/>
        </p:nvPicPr>
        <p:blipFill>
          <a:blip r:embed="rId4" cstate="print"/>
          <a:srcRect r="3846"/>
          <a:stretch>
            <a:fillRect/>
          </a:stretch>
        </p:blipFill>
        <p:spPr bwMode="auto">
          <a:xfrm>
            <a:off x="6180138" y="2348880"/>
            <a:ext cx="2280294" cy="337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5500726" cy="914400"/>
          </a:xfrm>
        </p:spPr>
        <p:txBody>
          <a:bodyPr/>
          <a:lstStyle/>
          <a:p>
            <a:r>
              <a:rPr lang="uk-UA" dirty="0" smtClean="0"/>
              <a:t>Досягнення</a:t>
            </a:r>
            <a:r>
              <a:rPr lang="uk-UA" i="1" dirty="0" smtClean="0"/>
              <a:t> </a:t>
            </a:r>
            <a:r>
              <a:rPr lang="uk-UA" dirty="0" smtClean="0"/>
              <a:t>учнів 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214414" y="2214554"/>
            <a:ext cx="7053285" cy="3057539"/>
            <a:chOff x="1219200" y="2228850"/>
            <a:chExt cx="7053285" cy="4124325"/>
          </a:xfrm>
        </p:grpSpPr>
        <p:sp>
          <p:nvSpPr>
            <p:cNvPr id="22540" name="AutoShape 12"/>
            <p:cNvSpPr>
              <a:spLocks noChangeArrowheads="1"/>
            </p:cNvSpPr>
            <p:nvPr/>
          </p:nvSpPr>
          <p:spPr bwMode="gray">
            <a:xfrm>
              <a:off x="3398838" y="2457450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gray">
            <a:xfrm>
              <a:off x="3398838" y="3822700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3398838" y="5213349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gray">
            <a:xfrm>
              <a:off x="4071934" y="2402291"/>
              <a:ext cx="4200551" cy="10379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uk-UA" sz="1600" b="1" i="1" dirty="0" smtClean="0"/>
                <a:t>	</a:t>
              </a:r>
              <a:r>
                <a:rPr lang="uk-UA" sz="1400" b="1" i="1" dirty="0" smtClean="0"/>
                <a:t>1 місце – Вороніна М., </a:t>
              </a:r>
              <a:r>
                <a:rPr lang="uk-UA" sz="1400" b="1" i="1" dirty="0" err="1" smtClean="0"/>
                <a:t>Кос</a:t>
              </a:r>
              <a:r>
                <a:rPr lang="uk-UA" sz="1400" b="1" i="1" dirty="0" smtClean="0"/>
                <a:t> К.	                 	2 місце – Соловей М.</a:t>
              </a:r>
              <a:endParaRPr lang="ru-RU" sz="1400" dirty="0" smtClean="0"/>
            </a:p>
            <a:p>
              <a:r>
                <a:rPr lang="uk-UA" sz="1400" b="1" i="1" dirty="0" smtClean="0"/>
                <a:t>	3 місце – </a:t>
              </a:r>
              <a:r>
                <a:rPr lang="uk-UA" sz="1400" b="1" i="1" dirty="0" err="1" smtClean="0"/>
                <a:t>Жигайло</a:t>
              </a:r>
              <a:r>
                <a:rPr lang="uk-UA" sz="1400" b="1" i="1" dirty="0" smtClean="0"/>
                <a:t> О.</a:t>
              </a:r>
              <a:endParaRPr lang="ru-RU" sz="1400" dirty="0"/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gray">
            <a:xfrm>
              <a:off x="4094163" y="3949699"/>
              <a:ext cx="3602037" cy="4566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uk-UA" sz="1600" b="1" dirty="0" smtClean="0">
                  <a:solidFill>
                    <a:srgbClr val="000000"/>
                  </a:solidFill>
                </a:rPr>
                <a:t>	</a:t>
              </a:r>
              <a:r>
                <a:rPr lang="uk-UA" sz="1600" b="1" i="1" dirty="0" smtClean="0"/>
                <a:t>3 місце – Соловей М.</a:t>
              </a:r>
              <a:endParaRPr lang="ru-RU" sz="1600" dirty="0"/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gray">
            <a:xfrm>
              <a:off x="5072066" y="5293180"/>
              <a:ext cx="2130436" cy="788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uk-UA" sz="1600" b="1" i="1" dirty="0" smtClean="0"/>
                <a:t>2 місце – </a:t>
              </a:r>
              <a:r>
                <a:rPr lang="uk-UA" sz="1600" b="1" i="1" dirty="0" err="1" smtClean="0"/>
                <a:t>Кос</a:t>
              </a:r>
              <a:r>
                <a:rPr lang="uk-UA" sz="1600" b="1" i="1" dirty="0" smtClean="0"/>
                <a:t> К.</a:t>
              </a:r>
              <a:endParaRPr lang="ru-RU" sz="1600" dirty="0" smtClean="0"/>
            </a:p>
            <a:p>
              <a:r>
                <a:rPr lang="uk-UA" sz="1600" b="1" i="1" dirty="0" smtClean="0"/>
                <a:t>3 місце – </a:t>
              </a:r>
              <a:r>
                <a:rPr lang="uk-UA" sz="1600" b="1" i="1" dirty="0" err="1" smtClean="0"/>
                <a:t>Міхєєв</a:t>
              </a:r>
              <a:r>
                <a:rPr lang="uk-UA" sz="1600" b="1" i="1" dirty="0" smtClean="0"/>
                <a:t> Г.</a:t>
              </a:r>
              <a:endParaRPr lang="ru-RU" sz="1600" dirty="0"/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white">
            <a:xfrm>
              <a:off x="3506788" y="2762250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0" name="AutoShape 22"/>
            <p:cNvSpPr>
              <a:spLocks noChangeArrowheads="1"/>
            </p:cNvSpPr>
            <p:nvPr/>
          </p:nvSpPr>
          <p:spPr bwMode="white">
            <a:xfrm>
              <a:off x="3514725" y="4051300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1" name="AutoShape 23"/>
            <p:cNvSpPr>
              <a:spLocks noChangeArrowheads="1"/>
            </p:cNvSpPr>
            <p:nvPr/>
          </p:nvSpPr>
          <p:spPr bwMode="white">
            <a:xfrm>
              <a:off x="3505216" y="5505191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1219200" y="4987925"/>
              <a:ext cx="2295525" cy="1365250"/>
              <a:chOff x="471" y="272"/>
              <a:chExt cx="1161" cy="1539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3" name="AutoShape 5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1219200" y="3600450"/>
              <a:ext cx="2295525" cy="1365250"/>
              <a:chOff x="471" y="272"/>
              <a:chExt cx="1161" cy="1539"/>
            </a:xfrm>
          </p:grpSpPr>
          <p:sp>
            <p:nvSpPr>
              <p:cNvPr id="22535" name="Oval 7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6" name="AutoShape 8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219200" y="2228850"/>
              <a:ext cx="2295525" cy="1343026"/>
              <a:chOff x="471" y="272"/>
              <a:chExt cx="1161" cy="1539"/>
            </a:xfrm>
          </p:grpSpPr>
          <p:sp>
            <p:nvSpPr>
              <p:cNvPr id="22538" name="Oval 10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9" name="AutoShape 11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41" name="Text Box 13"/>
            <p:cNvSpPr txBox="1">
              <a:spLocks noChangeArrowheads="1"/>
            </p:cNvSpPr>
            <p:nvPr/>
          </p:nvSpPr>
          <p:spPr bwMode="black">
            <a:xfrm>
              <a:off x="1301750" y="2822575"/>
              <a:ext cx="2128838" cy="498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 smtClean="0">
                  <a:solidFill>
                    <a:srgbClr val="FFFFFF"/>
                  </a:solidFill>
                </a:rPr>
                <a:t>Російська мова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black">
            <a:xfrm>
              <a:off x="1301750" y="4198938"/>
              <a:ext cx="2128838" cy="498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 smtClean="0">
                  <a:solidFill>
                    <a:srgbClr val="FFFFFF"/>
                  </a:solidFill>
                </a:rPr>
                <a:t>Українська мова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black">
            <a:xfrm>
              <a:off x="1301750" y="5621338"/>
              <a:ext cx="2128838" cy="539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2000" b="1" dirty="0" smtClean="0">
                  <a:solidFill>
                    <a:srgbClr val="FFFFFF"/>
                  </a:solidFill>
                </a:rPr>
                <a:t>Математика 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1120775" y="1295400"/>
            <a:ext cx="7185025" cy="467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uk-UA" sz="2400" b="1" i="1" dirty="0" smtClean="0">
                <a:solidFill>
                  <a:srgbClr val="000000"/>
                </a:solidFill>
              </a:rPr>
              <a:t>Шкільні олімпіади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285852" y="5357826"/>
            <a:ext cx="2295525" cy="1143008"/>
            <a:chOff x="471" y="272"/>
            <a:chExt cx="1161" cy="1539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3571868" y="5572140"/>
            <a:ext cx="4500593" cy="62547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5143504" y="5643578"/>
            <a:ext cx="22860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uk-UA" sz="1600" b="1" i="1" dirty="0" smtClean="0"/>
              <a:t>3 місце </a:t>
            </a:r>
            <a:r>
              <a:rPr lang="uk-UA" sz="1600" b="1" i="1" dirty="0" err="1" smtClean="0"/>
              <a:t>Жигайло</a:t>
            </a:r>
            <a:r>
              <a:rPr lang="uk-UA" sz="1600" b="1" i="1" dirty="0" smtClean="0"/>
              <a:t> О.</a:t>
            </a:r>
            <a:endParaRPr lang="ru-RU" sz="1600" dirty="0"/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white">
          <a:xfrm>
            <a:off x="3571868" y="5786454"/>
            <a:ext cx="533400" cy="28575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gray">
          <a:xfrm>
            <a:off x="3697270" y="7747812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5500702"/>
            <a:ext cx="1986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i="1" dirty="0" smtClean="0">
                <a:solidFill>
                  <a:schemeClr val="bg2"/>
                </a:solidFill>
              </a:rPr>
              <a:t>Конкурс знавців </a:t>
            </a:r>
          </a:p>
          <a:p>
            <a:pPr algn="ctr"/>
            <a:r>
              <a:rPr lang="uk-UA" sz="1600" b="1" i="1" dirty="0" smtClean="0">
                <a:solidFill>
                  <a:schemeClr val="bg2"/>
                </a:solidFill>
              </a:rPr>
              <a:t>української мови </a:t>
            </a:r>
          </a:p>
          <a:p>
            <a:pPr algn="ctr"/>
            <a:r>
              <a:rPr lang="uk-UA" sz="1600" b="1" i="1" dirty="0" smtClean="0">
                <a:solidFill>
                  <a:schemeClr val="bg2"/>
                </a:solidFill>
              </a:rPr>
              <a:t>ім.. П.</a:t>
            </a:r>
            <a:r>
              <a:rPr lang="uk-UA" sz="1600" b="1" i="1" dirty="0" err="1" smtClean="0">
                <a:solidFill>
                  <a:schemeClr val="bg2"/>
                </a:solidFill>
              </a:rPr>
              <a:t>Яцика</a:t>
            </a:r>
            <a:r>
              <a:rPr lang="uk-UA" sz="1600" b="1" i="1" dirty="0" smtClean="0">
                <a:solidFill>
                  <a:schemeClr val="bg2"/>
                </a:solidFill>
              </a:rPr>
              <a:t> 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5500726" cy="914400"/>
          </a:xfrm>
        </p:spPr>
        <p:txBody>
          <a:bodyPr/>
          <a:lstStyle/>
          <a:p>
            <a:r>
              <a:rPr lang="uk-UA" dirty="0" smtClean="0"/>
              <a:t>Досягнення учнів </a:t>
            </a:r>
            <a:endParaRPr lang="ru-RU" dirty="0"/>
          </a:p>
        </p:txBody>
      </p:sp>
      <p:grpSp>
        <p:nvGrpSpPr>
          <p:cNvPr id="2" name="Группа 31"/>
          <p:cNvGrpSpPr/>
          <p:nvPr/>
        </p:nvGrpSpPr>
        <p:grpSpPr>
          <a:xfrm>
            <a:off x="1219200" y="2228851"/>
            <a:ext cx="6859579" cy="3057539"/>
            <a:chOff x="1219200" y="2228850"/>
            <a:chExt cx="6859579" cy="4124325"/>
          </a:xfrm>
        </p:grpSpPr>
        <p:sp>
          <p:nvSpPr>
            <p:cNvPr id="22540" name="AutoShape 12"/>
            <p:cNvSpPr>
              <a:spLocks noChangeArrowheads="1"/>
            </p:cNvSpPr>
            <p:nvPr/>
          </p:nvSpPr>
          <p:spPr bwMode="gray">
            <a:xfrm>
              <a:off x="3398838" y="2457450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gray">
            <a:xfrm>
              <a:off x="3428992" y="3847735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gray">
            <a:xfrm>
              <a:off x="3428992" y="5196817"/>
              <a:ext cx="4649787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gray">
            <a:xfrm>
              <a:off x="4214810" y="2595017"/>
              <a:ext cx="3857652" cy="1286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uk-UA" sz="1400" b="1" i="1" dirty="0" smtClean="0"/>
                <a:t>1 диплом </a:t>
              </a:r>
              <a:r>
                <a:rPr lang="en-US" sz="1400" b="1" i="1" dirty="0" smtClean="0"/>
                <a:t>I</a:t>
              </a:r>
              <a:r>
                <a:rPr lang="uk-UA" sz="1400" b="1" i="1" dirty="0" smtClean="0"/>
                <a:t> ст. Регіонального рівня</a:t>
              </a:r>
            </a:p>
            <a:p>
              <a:r>
                <a:rPr lang="uk-UA" sz="1400" b="1" i="1" dirty="0" smtClean="0"/>
                <a:t>1 диплом </a:t>
              </a:r>
              <a:r>
                <a:rPr lang="en-US" sz="1400" b="1" i="1" dirty="0" smtClean="0"/>
                <a:t>II</a:t>
              </a:r>
              <a:r>
                <a:rPr lang="uk-UA" sz="1400" b="1" i="1" dirty="0" smtClean="0"/>
                <a:t> ст. Всеукраїнського рівня </a:t>
              </a:r>
            </a:p>
            <a:p>
              <a:r>
                <a:rPr lang="uk-UA" sz="1400" b="1" i="1" dirty="0" smtClean="0"/>
                <a:t> </a:t>
              </a:r>
            </a:p>
            <a:p>
              <a:endParaRPr lang="ru-RU" sz="1400" dirty="0"/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gray">
            <a:xfrm>
              <a:off x="4214810" y="3944098"/>
              <a:ext cx="3602037" cy="788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sz="1600" b="1" i="1" dirty="0" smtClean="0">
                  <a:solidFill>
                    <a:srgbClr val="000000"/>
                  </a:solidFill>
                </a:rPr>
                <a:t>3 </a:t>
              </a:r>
              <a:r>
                <a:rPr lang="uk-UA" sz="1600" b="1" i="1" dirty="0" smtClean="0"/>
                <a:t>диплома </a:t>
              </a:r>
              <a:r>
                <a:rPr lang="en-US" sz="1600" b="1" i="1" dirty="0" smtClean="0"/>
                <a:t>II</a:t>
              </a:r>
              <a:r>
                <a:rPr lang="uk-UA" sz="1600" b="1" i="1" dirty="0" smtClean="0"/>
                <a:t> ст. </a:t>
              </a:r>
            </a:p>
            <a:p>
              <a:r>
                <a:rPr lang="uk-UA" sz="1600" b="1" i="1" dirty="0" smtClean="0"/>
                <a:t>1 диплом </a:t>
              </a:r>
              <a:r>
                <a:rPr lang="en-US" sz="1600" b="1" i="1" dirty="0" smtClean="0"/>
                <a:t>III</a:t>
              </a:r>
              <a:r>
                <a:rPr lang="uk-UA" sz="1600" b="1" i="1" dirty="0" smtClean="0"/>
                <a:t> ст.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gray">
            <a:xfrm>
              <a:off x="4214810" y="5196817"/>
              <a:ext cx="2130436" cy="788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uk-UA" sz="1600" b="1" i="1" dirty="0" smtClean="0"/>
                <a:t>1 – відмінно</a:t>
              </a:r>
            </a:p>
            <a:p>
              <a:r>
                <a:rPr lang="uk-UA" sz="1600" b="1" i="1" dirty="0" smtClean="0"/>
                <a:t>4 - добре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19200" y="4987925"/>
              <a:ext cx="2295525" cy="1365250"/>
              <a:chOff x="471" y="272"/>
              <a:chExt cx="1161" cy="1539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3" name="AutoShape 5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19200" y="3600450"/>
              <a:ext cx="2295525" cy="1365250"/>
              <a:chOff x="471" y="272"/>
              <a:chExt cx="1161" cy="1539"/>
            </a:xfrm>
          </p:grpSpPr>
          <p:sp>
            <p:nvSpPr>
              <p:cNvPr id="22535" name="Oval 7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6" name="AutoShape 8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219200" y="2228850"/>
              <a:ext cx="2295525" cy="1343026"/>
              <a:chOff x="471" y="272"/>
              <a:chExt cx="1161" cy="1539"/>
            </a:xfrm>
          </p:grpSpPr>
          <p:sp>
            <p:nvSpPr>
              <p:cNvPr id="22538" name="Oval 10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9" name="AutoShape 11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41" name="Text Box 13"/>
            <p:cNvSpPr txBox="1">
              <a:spLocks noChangeArrowheads="1"/>
            </p:cNvSpPr>
            <p:nvPr/>
          </p:nvSpPr>
          <p:spPr bwMode="black">
            <a:xfrm>
              <a:off x="1301750" y="2822575"/>
              <a:ext cx="2128838" cy="498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 err="1" smtClean="0">
                  <a:solidFill>
                    <a:srgbClr val="FFFFFF"/>
                  </a:solidFill>
                </a:rPr>
                <a:t>“Соняшник”</a:t>
              </a:r>
              <a:r>
                <a:rPr lang="uk-UA" b="1" dirty="0" smtClean="0">
                  <a:solidFill>
                    <a:srgbClr val="FFFFFF"/>
                  </a:solidFill>
                </a:rPr>
                <a:t> 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black">
            <a:xfrm>
              <a:off x="1301750" y="4198938"/>
              <a:ext cx="2128838" cy="498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 smtClean="0">
                  <a:solidFill>
                    <a:srgbClr val="FFFFFF"/>
                  </a:solidFill>
                </a:rPr>
                <a:t>Українська мова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black">
            <a:xfrm>
              <a:off x="1301750" y="5621338"/>
              <a:ext cx="2128838" cy="539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2000" b="1" dirty="0" smtClean="0">
                  <a:solidFill>
                    <a:srgbClr val="FFFFFF"/>
                  </a:solidFill>
                </a:rPr>
                <a:t>Математика 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2552" name="Rectangle 24"/>
          <p:cNvSpPr>
            <a:spLocks noChangeArrowheads="1"/>
          </p:cNvSpPr>
          <p:nvPr/>
        </p:nvSpPr>
        <p:spPr bwMode="gray">
          <a:xfrm>
            <a:off x="1120775" y="1295400"/>
            <a:ext cx="7185025" cy="467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uk-UA" sz="2400" b="1" i="1" dirty="0" err="1" smtClean="0">
                <a:solidFill>
                  <a:srgbClr val="000000"/>
                </a:solidFill>
              </a:rPr>
              <a:t>Інтернет-конкурси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85852" y="5357826"/>
            <a:ext cx="2295525" cy="1143008"/>
            <a:chOff x="471" y="272"/>
            <a:chExt cx="1161" cy="1539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3571868" y="5572140"/>
            <a:ext cx="4649787" cy="62547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gray">
          <a:xfrm>
            <a:off x="4143372" y="5572140"/>
            <a:ext cx="22860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uk-UA" sz="1600" b="1" i="1" dirty="0" smtClean="0"/>
              <a:t>1 – відмінно</a:t>
            </a:r>
          </a:p>
          <a:p>
            <a:r>
              <a:rPr lang="uk-UA" sz="1600" b="1" i="1" dirty="0" smtClean="0"/>
              <a:t>2 - добре</a:t>
            </a:r>
            <a:endParaRPr lang="ru-RU" sz="1600" dirty="0"/>
          </a:p>
        </p:txBody>
      </p:sp>
      <p:pic>
        <p:nvPicPr>
          <p:cNvPr id="3074" name="Picture 2" descr="C:\Users\Класс\Desktop\гели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643315"/>
            <a:ext cx="2143140" cy="428628"/>
          </a:xfrm>
          <a:prstGeom prst="homePlate">
            <a:avLst/>
          </a:prstGeom>
          <a:noFill/>
        </p:spPr>
      </p:pic>
      <p:pic>
        <p:nvPicPr>
          <p:cNvPr id="3075" name="Picture 3" descr="C:\Users\Класс\Desktop\соняшник.jpg"/>
          <p:cNvPicPr>
            <a:picLocks noChangeAspect="1" noChangeArrowheads="1"/>
          </p:cNvPicPr>
          <p:nvPr/>
        </p:nvPicPr>
        <p:blipFill>
          <a:blip r:embed="rId3" cstate="print"/>
          <a:srcRect t="24254" b="24934"/>
          <a:stretch>
            <a:fillRect/>
          </a:stretch>
        </p:blipFill>
        <p:spPr bwMode="auto">
          <a:xfrm>
            <a:off x="1428728" y="2571744"/>
            <a:ext cx="2000264" cy="508782"/>
          </a:xfrm>
          <a:prstGeom prst="homePlate">
            <a:avLst/>
          </a:prstGeom>
          <a:noFill/>
        </p:spPr>
      </p:pic>
      <p:pic>
        <p:nvPicPr>
          <p:cNvPr id="3076" name="Picture 4" descr="C:\Users\Класс\Desktop\300px-Kangaroo_uk.jpg"/>
          <p:cNvPicPr>
            <a:picLocks noChangeAspect="1" noChangeArrowheads="1"/>
          </p:cNvPicPr>
          <p:nvPr/>
        </p:nvPicPr>
        <p:blipFill>
          <a:blip r:embed="rId4"/>
          <a:srcRect l="5208" r="8854"/>
          <a:stretch>
            <a:fillRect/>
          </a:stretch>
        </p:blipFill>
        <p:spPr bwMode="auto">
          <a:xfrm>
            <a:off x="1357290" y="4673752"/>
            <a:ext cx="1143008" cy="468025"/>
          </a:xfrm>
          <a:prstGeom prst="homePlate">
            <a:avLst/>
          </a:prstGeom>
          <a:noFill/>
        </p:spPr>
      </p:pic>
      <p:pic>
        <p:nvPicPr>
          <p:cNvPr id="3077" name="Picture 5" descr="C:\Users\Класс\Desktop\бобе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786454"/>
            <a:ext cx="2143140" cy="559161"/>
          </a:xfrm>
          <a:prstGeom prst="homePlate">
            <a:avLst/>
          </a:prstGeom>
          <a:noFill/>
        </p:spPr>
      </p:pic>
      <p:pic>
        <p:nvPicPr>
          <p:cNvPr id="3078" name="Picture 6" descr="C:\Users\Класс\Desktop\фото дети\DSC04392.JPG"/>
          <p:cNvPicPr>
            <a:picLocks noChangeAspect="1" noChangeArrowheads="1"/>
          </p:cNvPicPr>
          <p:nvPr/>
        </p:nvPicPr>
        <p:blipFill>
          <a:blip r:embed="rId6" cstate="print"/>
          <a:srcRect l="11883" t="28514" r="10110"/>
          <a:stretch>
            <a:fillRect/>
          </a:stretch>
        </p:blipFill>
        <p:spPr bwMode="auto">
          <a:xfrm>
            <a:off x="7358082" y="3286124"/>
            <a:ext cx="1500166" cy="928694"/>
          </a:xfrm>
          <a:prstGeom prst="rect">
            <a:avLst/>
          </a:prstGeom>
          <a:noFill/>
        </p:spPr>
      </p:pic>
      <p:pic>
        <p:nvPicPr>
          <p:cNvPr id="3079" name="Picture 7" descr="C:\Users\Класс\Desktop\фото дети\DSC04420.JPG"/>
          <p:cNvPicPr>
            <a:picLocks noChangeAspect="1" noChangeArrowheads="1"/>
          </p:cNvPicPr>
          <p:nvPr/>
        </p:nvPicPr>
        <p:blipFill>
          <a:blip r:embed="rId7" cstate="print"/>
          <a:srcRect l="3546" t="18671" r="2368"/>
          <a:stretch>
            <a:fillRect/>
          </a:stretch>
        </p:blipFill>
        <p:spPr bwMode="auto">
          <a:xfrm>
            <a:off x="7236296" y="4286256"/>
            <a:ext cx="1609928" cy="1071570"/>
          </a:xfrm>
          <a:prstGeom prst="rect">
            <a:avLst/>
          </a:prstGeom>
          <a:noFill/>
        </p:spPr>
      </p:pic>
      <p:pic>
        <p:nvPicPr>
          <p:cNvPr id="3080" name="Picture 8" descr="C:\Users\Класс\Desktop\фото дети\DSC05021.JPG"/>
          <p:cNvPicPr>
            <a:picLocks noChangeAspect="1" noChangeArrowheads="1"/>
          </p:cNvPicPr>
          <p:nvPr/>
        </p:nvPicPr>
        <p:blipFill>
          <a:blip r:embed="rId8" cstate="print"/>
          <a:srcRect t="31217"/>
          <a:stretch>
            <a:fillRect/>
          </a:stretch>
        </p:blipFill>
        <p:spPr bwMode="auto">
          <a:xfrm>
            <a:off x="7092280" y="5500702"/>
            <a:ext cx="176600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6572296" cy="914400"/>
          </a:xfrm>
        </p:spPr>
        <p:txBody>
          <a:bodyPr/>
          <a:lstStyle/>
          <a:p>
            <a:r>
              <a:rPr lang="uk-UA" sz="3600" dirty="0" smtClean="0"/>
              <a:t>Успіхи класного колективу</a:t>
            </a:r>
            <a:endParaRPr lang="en-US" sz="3600" dirty="0"/>
          </a:p>
        </p:txBody>
      </p:sp>
      <p:pic>
        <p:nvPicPr>
          <p:cNvPr id="6146" name="Picture 2" descr="5A01783E"/>
          <p:cNvPicPr>
            <a:picLocks noChangeAspect="1" noChangeArrowheads="1"/>
          </p:cNvPicPr>
          <p:nvPr/>
        </p:nvPicPr>
        <p:blipFill>
          <a:blip r:embed="rId2" cstate="print"/>
          <a:srcRect t="2626" r="5048" b="3715"/>
          <a:stretch>
            <a:fillRect/>
          </a:stretch>
        </p:blipFill>
        <p:spPr bwMode="auto">
          <a:xfrm rot="20032623">
            <a:off x="934772" y="3605446"/>
            <a:ext cx="1168726" cy="158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4C2877B"/>
          <p:cNvPicPr>
            <a:picLocks noChangeAspect="1" noChangeArrowheads="1"/>
          </p:cNvPicPr>
          <p:nvPr/>
        </p:nvPicPr>
        <p:blipFill>
          <a:blip r:embed="rId3" cstate="print"/>
          <a:srcRect l="4815" t="4378" r="3692"/>
          <a:stretch>
            <a:fillRect/>
          </a:stretch>
        </p:blipFill>
        <p:spPr bwMode="auto">
          <a:xfrm rot="20372503">
            <a:off x="741015" y="1612180"/>
            <a:ext cx="1133759" cy="16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51E27B1"/>
          <p:cNvPicPr>
            <a:picLocks noChangeAspect="1" noChangeArrowheads="1"/>
          </p:cNvPicPr>
          <p:nvPr/>
        </p:nvPicPr>
        <p:blipFill>
          <a:blip r:embed="rId4" cstate="print"/>
          <a:srcRect r="7452" b="1964"/>
          <a:stretch>
            <a:fillRect/>
          </a:stretch>
        </p:blipFill>
        <p:spPr bwMode="auto">
          <a:xfrm rot="20492217">
            <a:off x="3625178" y="3552226"/>
            <a:ext cx="1019139" cy="148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2647C442"/>
          <p:cNvPicPr>
            <a:picLocks noChangeAspect="1" noChangeArrowheads="1"/>
          </p:cNvPicPr>
          <p:nvPr/>
        </p:nvPicPr>
        <p:blipFill>
          <a:blip r:embed="rId5" cstate="print"/>
          <a:srcRect t="3501" r="6250" b="2840"/>
          <a:stretch>
            <a:fillRect/>
          </a:stretch>
        </p:blipFill>
        <p:spPr bwMode="auto">
          <a:xfrm rot="1184131">
            <a:off x="2112620" y="3494850"/>
            <a:ext cx="1102168" cy="151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B35DC4E"/>
          <p:cNvPicPr>
            <a:picLocks noChangeAspect="1" noChangeArrowheads="1"/>
          </p:cNvPicPr>
          <p:nvPr/>
        </p:nvPicPr>
        <p:blipFill>
          <a:blip r:embed="rId6" cstate="print"/>
          <a:srcRect l="7211" t="4376" r="7452" b="1964"/>
          <a:stretch>
            <a:fillRect/>
          </a:stretch>
        </p:blipFill>
        <p:spPr bwMode="auto">
          <a:xfrm rot="1686190">
            <a:off x="5466375" y="5018946"/>
            <a:ext cx="989226" cy="14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9ACE272E"/>
          <p:cNvPicPr>
            <a:picLocks noChangeAspect="1" noChangeArrowheads="1"/>
          </p:cNvPicPr>
          <p:nvPr/>
        </p:nvPicPr>
        <p:blipFill>
          <a:blip r:embed="rId7" cstate="print"/>
          <a:srcRect l="4807" t="3501" r="7452" b="2840"/>
          <a:stretch>
            <a:fillRect/>
          </a:stretch>
        </p:blipFill>
        <p:spPr bwMode="auto">
          <a:xfrm rot="1116467">
            <a:off x="1675826" y="1657161"/>
            <a:ext cx="1077370" cy="15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E56FD506"/>
          <p:cNvPicPr>
            <a:picLocks noChangeAspect="1" noChangeArrowheads="1"/>
          </p:cNvPicPr>
          <p:nvPr/>
        </p:nvPicPr>
        <p:blipFill>
          <a:blip r:embed="rId8" cstate="print"/>
          <a:srcRect l="4807" t="3501" r="6250" b="1964"/>
          <a:stretch>
            <a:fillRect/>
          </a:stretch>
        </p:blipFill>
        <p:spPr bwMode="auto">
          <a:xfrm rot="20142715">
            <a:off x="3275490" y="1580407"/>
            <a:ext cx="1075129" cy="15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B73A4B6D"/>
          <p:cNvPicPr>
            <a:picLocks noChangeAspect="1" noChangeArrowheads="1"/>
          </p:cNvPicPr>
          <p:nvPr/>
        </p:nvPicPr>
        <p:blipFill>
          <a:blip r:embed="rId9" cstate="print"/>
          <a:srcRect l="50511" t="3847" r="6119" b="10492"/>
          <a:stretch>
            <a:fillRect/>
          </a:stretch>
        </p:blipFill>
        <p:spPr bwMode="auto">
          <a:xfrm rot="19934207">
            <a:off x="5874324" y="1877397"/>
            <a:ext cx="1086465" cy="1565974"/>
          </a:xfrm>
          <a:prstGeom prst="rect">
            <a:avLst/>
          </a:prstGeom>
          <a:noFill/>
        </p:spPr>
      </p:pic>
      <p:pic>
        <p:nvPicPr>
          <p:cNvPr id="6154" name="Picture 10" descr="985A2847"/>
          <p:cNvPicPr>
            <a:picLocks noChangeAspect="1" noChangeArrowheads="1"/>
          </p:cNvPicPr>
          <p:nvPr/>
        </p:nvPicPr>
        <p:blipFill>
          <a:blip r:embed="rId10" cstate="print"/>
          <a:srcRect l="4647" r="4006" b="1948"/>
          <a:stretch>
            <a:fillRect/>
          </a:stretch>
        </p:blipFill>
        <p:spPr bwMode="auto">
          <a:xfrm rot="20176649">
            <a:off x="6398157" y="3744673"/>
            <a:ext cx="1003163" cy="1475997"/>
          </a:xfrm>
          <a:prstGeom prst="rect">
            <a:avLst/>
          </a:prstGeom>
          <a:noFill/>
        </p:spPr>
      </p:pic>
      <p:pic>
        <p:nvPicPr>
          <p:cNvPr id="6155" name="Picture 11" descr="4812C494"/>
          <p:cNvPicPr>
            <a:picLocks noChangeAspect="1" noChangeArrowheads="1"/>
          </p:cNvPicPr>
          <p:nvPr/>
        </p:nvPicPr>
        <p:blipFill>
          <a:blip r:embed="rId11" cstate="print"/>
          <a:srcRect r="4552"/>
          <a:stretch>
            <a:fillRect/>
          </a:stretch>
        </p:blipFill>
        <p:spPr bwMode="auto">
          <a:xfrm rot="946739">
            <a:off x="4469869" y="1613503"/>
            <a:ext cx="1040659" cy="1494728"/>
          </a:xfrm>
          <a:prstGeom prst="rect">
            <a:avLst/>
          </a:prstGeom>
          <a:noFill/>
        </p:spPr>
      </p:pic>
      <p:pic>
        <p:nvPicPr>
          <p:cNvPr id="6156" name="Picture 12" descr="FC3B0AFA"/>
          <p:cNvPicPr>
            <a:picLocks noChangeAspect="1" noChangeArrowheads="1"/>
          </p:cNvPicPr>
          <p:nvPr/>
        </p:nvPicPr>
        <p:blipFill>
          <a:blip r:embed="rId12" cstate="print"/>
          <a:srcRect t="-234" r="9429" b="2198"/>
          <a:stretch>
            <a:fillRect/>
          </a:stretch>
        </p:blipFill>
        <p:spPr bwMode="auto">
          <a:xfrm rot="11930432">
            <a:off x="7609836" y="3759516"/>
            <a:ext cx="1008670" cy="1503611"/>
          </a:xfrm>
          <a:prstGeom prst="rect">
            <a:avLst/>
          </a:prstGeom>
          <a:noFill/>
        </p:spPr>
      </p:pic>
      <p:pic>
        <p:nvPicPr>
          <p:cNvPr id="6157" name="Picture 13" descr="BB046D3A"/>
          <p:cNvPicPr>
            <a:picLocks noChangeAspect="1" noChangeArrowheads="1"/>
          </p:cNvPicPr>
          <p:nvPr/>
        </p:nvPicPr>
        <p:blipFill>
          <a:blip r:embed="rId13" cstate="print"/>
          <a:srcRect l="53535" t="3616" r="1945" b="12001"/>
          <a:stretch>
            <a:fillRect/>
          </a:stretch>
        </p:blipFill>
        <p:spPr bwMode="auto">
          <a:xfrm rot="20162667">
            <a:off x="3031961" y="5041613"/>
            <a:ext cx="1040641" cy="1432076"/>
          </a:xfrm>
          <a:prstGeom prst="rect">
            <a:avLst/>
          </a:prstGeom>
          <a:noFill/>
        </p:spPr>
      </p:pic>
      <p:pic>
        <p:nvPicPr>
          <p:cNvPr id="6158" name="Picture 14" descr="6E6FFFCA"/>
          <p:cNvPicPr>
            <a:picLocks noChangeAspect="1" noChangeArrowheads="1"/>
          </p:cNvPicPr>
          <p:nvPr/>
        </p:nvPicPr>
        <p:blipFill>
          <a:blip r:embed="rId14" cstate="print"/>
          <a:srcRect r="5711"/>
          <a:stretch>
            <a:fillRect/>
          </a:stretch>
        </p:blipFill>
        <p:spPr bwMode="auto">
          <a:xfrm rot="1282163">
            <a:off x="4805657" y="3709914"/>
            <a:ext cx="1045870" cy="1527505"/>
          </a:xfrm>
          <a:prstGeom prst="rect">
            <a:avLst/>
          </a:prstGeom>
          <a:noFill/>
        </p:spPr>
      </p:pic>
      <p:pic>
        <p:nvPicPr>
          <p:cNvPr id="6159" name="Picture 15" descr="6B216059"/>
          <p:cNvPicPr>
            <a:picLocks noChangeAspect="1" noChangeArrowheads="1"/>
          </p:cNvPicPr>
          <p:nvPr/>
        </p:nvPicPr>
        <p:blipFill>
          <a:blip r:embed="rId15" cstate="print"/>
          <a:srcRect r="6448" b="6351"/>
          <a:stretch>
            <a:fillRect/>
          </a:stretch>
        </p:blipFill>
        <p:spPr bwMode="auto">
          <a:xfrm rot="1005868">
            <a:off x="7165485" y="1915294"/>
            <a:ext cx="1125721" cy="155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827"/>
            <a:ext cx="5286412" cy="1643074"/>
          </a:xfrm>
        </p:spPr>
        <p:txBody>
          <a:bodyPr/>
          <a:lstStyle/>
          <a:p>
            <a:r>
              <a:rPr lang="uk-UA" dirty="0" smtClean="0"/>
              <a:t>Інтелектуальні змагання учнів</a:t>
            </a:r>
            <a:endParaRPr lang="en-US" dirty="0"/>
          </a:p>
        </p:txBody>
      </p:sp>
      <p:pic>
        <p:nvPicPr>
          <p:cNvPr id="22" name="Picture 3" descr="D:\квн\DSC04150.JPG"/>
          <p:cNvPicPr>
            <a:picLocks noChangeAspect="1" noChangeArrowheads="1"/>
          </p:cNvPicPr>
          <p:nvPr/>
        </p:nvPicPr>
        <p:blipFill>
          <a:blip r:embed="rId2" cstate="print"/>
          <a:srcRect t="16099" r="5357"/>
          <a:stretch>
            <a:fillRect/>
          </a:stretch>
        </p:blipFill>
        <p:spPr bwMode="auto">
          <a:xfrm>
            <a:off x="825874" y="1664320"/>
            <a:ext cx="3249300" cy="2484759"/>
          </a:xfrm>
          <a:prstGeom prst="rect">
            <a:avLst/>
          </a:prstGeom>
          <a:noFill/>
        </p:spPr>
      </p:pic>
      <p:pic>
        <p:nvPicPr>
          <p:cNvPr id="4098" name="Picture 2" descr="C:\Users\Класс\Desktop\фото дети\DSC05486.JPG"/>
          <p:cNvPicPr>
            <a:picLocks noChangeAspect="1" noChangeArrowheads="1"/>
          </p:cNvPicPr>
          <p:nvPr/>
        </p:nvPicPr>
        <p:blipFill>
          <a:blip r:embed="rId3" cstate="print"/>
          <a:srcRect l="20755" t="11341" r="8491" b="10690"/>
          <a:stretch>
            <a:fillRect/>
          </a:stretch>
        </p:blipFill>
        <p:spPr bwMode="auto">
          <a:xfrm>
            <a:off x="4572000" y="1662901"/>
            <a:ext cx="3390242" cy="2486178"/>
          </a:xfrm>
          <a:prstGeom prst="rect">
            <a:avLst/>
          </a:prstGeom>
          <a:noFill/>
        </p:spPr>
      </p:pic>
      <p:pic>
        <p:nvPicPr>
          <p:cNvPr id="4099" name="Picture 3" descr="C:\Users\Класс\Desktop\фото патриот\DSC05740.JPG"/>
          <p:cNvPicPr>
            <a:picLocks noChangeAspect="1" noChangeArrowheads="1"/>
          </p:cNvPicPr>
          <p:nvPr/>
        </p:nvPicPr>
        <p:blipFill>
          <a:blip r:embed="rId4" cstate="print"/>
          <a:srcRect l="13793" t="21255" r="12644" b="9658"/>
          <a:stretch>
            <a:fillRect/>
          </a:stretch>
        </p:blipFill>
        <p:spPr bwMode="auto">
          <a:xfrm>
            <a:off x="3047903" y="3929908"/>
            <a:ext cx="3612329" cy="278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63" y="145251"/>
            <a:ext cx="5643570" cy="914400"/>
          </a:xfrm>
        </p:spPr>
        <p:txBody>
          <a:bodyPr/>
          <a:lstStyle/>
          <a:p>
            <a:r>
              <a:rPr lang="uk-UA" dirty="0" smtClean="0"/>
              <a:t>Позакласні заходи </a:t>
            </a:r>
            <a:endParaRPr lang="ru-RU" dirty="0"/>
          </a:p>
        </p:txBody>
      </p:sp>
      <p:pic>
        <p:nvPicPr>
          <p:cNvPr id="7173" name="Picture 5" descr="C:\Users\Класс\Desktop\фото дети\DSC04316.JPG"/>
          <p:cNvPicPr>
            <a:picLocks noChangeAspect="1" noChangeArrowheads="1"/>
          </p:cNvPicPr>
          <p:nvPr/>
        </p:nvPicPr>
        <p:blipFill rotWithShape="1">
          <a:blip r:embed="rId2" cstate="print"/>
          <a:srcRect t="3942"/>
          <a:stretch/>
        </p:blipFill>
        <p:spPr bwMode="auto">
          <a:xfrm>
            <a:off x="2051720" y="3284984"/>
            <a:ext cx="2744991" cy="175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D:\Фото школа\нов.год 16\DSC057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80035"/>
            <a:ext cx="2707148" cy="201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3" r="9052"/>
          <a:stretch/>
        </p:blipFill>
        <p:spPr>
          <a:xfrm>
            <a:off x="5175179" y="3284984"/>
            <a:ext cx="2637181" cy="17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3" t="15974" r="25588" b="14993"/>
          <a:stretch/>
        </p:blipFill>
        <p:spPr>
          <a:xfrm>
            <a:off x="926098" y="1700808"/>
            <a:ext cx="268329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Фото школа\Масленица\DSC_3004.JPG"/>
          <p:cNvPicPr/>
          <p:nvPr/>
        </p:nvPicPr>
        <p:blipFill rotWithShape="1">
          <a:blip r:embed="rId6" cstate="print"/>
          <a:srcRect r="10246"/>
          <a:stretch/>
        </p:blipFill>
        <p:spPr bwMode="auto">
          <a:xfrm>
            <a:off x="5656463" y="1700808"/>
            <a:ext cx="273196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Users\Класс\Desktop\фото дети\DSC04353.JPG"/>
          <p:cNvPicPr>
            <a:picLocks noChangeAspect="1" noChangeArrowheads="1"/>
          </p:cNvPicPr>
          <p:nvPr/>
        </p:nvPicPr>
        <p:blipFill rotWithShape="1">
          <a:blip r:embed="rId7" cstate="print"/>
          <a:srcRect l="1449" r="10413"/>
          <a:stretch/>
        </p:blipFill>
        <p:spPr bwMode="auto">
          <a:xfrm>
            <a:off x="3275856" y="4801712"/>
            <a:ext cx="2664296" cy="201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275" y="58328"/>
            <a:ext cx="4500594" cy="914400"/>
          </a:xfrm>
        </p:spPr>
        <p:txBody>
          <a:bodyPr/>
          <a:lstStyle/>
          <a:p>
            <a:r>
              <a:rPr lang="uk-UA" dirty="0" smtClean="0"/>
              <a:t>Творчі виступи</a:t>
            </a:r>
            <a:endParaRPr lang="ru-RU" dirty="0"/>
          </a:p>
        </p:txBody>
      </p:sp>
      <p:pic>
        <p:nvPicPr>
          <p:cNvPr id="8241" name="Picture 49" descr="C:\Users\Класс\Desktop\фото дети\DSC_1023.JPG"/>
          <p:cNvPicPr>
            <a:picLocks noChangeAspect="1" noChangeArrowheads="1"/>
          </p:cNvPicPr>
          <p:nvPr/>
        </p:nvPicPr>
        <p:blipFill rotWithShape="1">
          <a:blip r:embed="rId2" cstate="print"/>
          <a:srcRect l="13442" r="10400"/>
          <a:stretch/>
        </p:blipFill>
        <p:spPr bwMode="auto">
          <a:xfrm>
            <a:off x="799036" y="364195"/>
            <a:ext cx="1224136" cy="857251"/>
          </a:xfrm>
          <a:prstGeom prst="rect">
            <a:avLst/>
          </a:prstGeom>
          <a:noFill/>
        </p:spPr>
      </p:pic>
      <p:pic>
        <p:nvPicPr>
          <p:cNvPr id="8246" name="Picture 54"/>
          <p:cNvPicPr>
            <a:picLocks noChangeAspect="1" noChangeArrowheads="1"/>
          </p:cNvPicPr>
          <p:nvPr/>
        </p:nvPicPr>
        <p:blipFill rotWithShape="1">
          <a:blip r:embed="rId3" cstate="print"/>
          <a:srcRect l="9254" r="10732" b="14062"/>
          <a:stretch/>
        </p:blipFill>
        <p:spPr bwMode="auto">
          <a:xfrm>
            <a:off x="3905599" y="3886050"/>
            <a:ext cx="3285038" cy="14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7" name="Picture 55"/>
          <p:cNvPicPr>
            <a:picLocks noChangeAspect="1" noChangeArrowheads="1"/>
          </p:cNvPicPr>
          <p:nvPr/>
        </p:nvPicPr>
        <p:blipFill>
          <a:blip r:embed="rId4" cstate="print"/>
          <a:srcRect l="7174" t="8008" r="12115" b="33398"/>
          <a:stretch>
            <a:fillRect/>
          </a:stretch>
        </p:blipFill>
        <p:spPr bwMode="auto">
          <a:xfrm>
            <a:off x="3026220" y="2600740"/>
            <a:ext cx="3700470" cy="13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48" name="Picture 56"/>
          <p:cNvPicPr>
            <a:picLocks noChangeAspect="1" noChangeArrowheads="1"/>
          </p:cNvPicPr>
          <p:nvPr/>
        </p:nvPicPr>
        <p:blipFill rotWithShape="1">
          <a:blip r:embed="rId5" cstate="print"/>
          <a:srcRect l="18220" t="11914" r="30034" b="39258"/>
          <a:stretch/>
        </p:blipFill>
        <p:spPr bwMode="auto">
          <a:xfrm>
            <a:off x="3865718" y="1180030"/>
            <a:ext cx="3194524" cy="15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 txBox="1">
            <a:spLocks/>
          </p:cNvSpPr>
          <p:nvPr/>
        </p:nvSpPr>
        <p:spPr bwMode="gray">
          <a:xfrm>
            <a:off x="408920" y="1428748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“Новорічне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свято”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523846" y="2928922"/>
            <a:ext cx="2500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“8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Березня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gray">
          <a:xfrm>
            <a:off x="827584" y="4643421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“День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учителя”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gray">
          <a:xfrm>
            <a:off x="1763688" y="6072182"/>
            <a:ext cx="38576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kern="0" dirty="0" smtClean="0">
                <a:latin typeface="+mj-lt"/>
                <a:ea typeface="+mj-ea"/>
                <a:cs typeface="+mj-cs"/>
              </a:rPr>
              <a:t>Ф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естиваль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англійської пісні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98" b="12344"/>
          <a:stretch/>
        </p:blipFill>
        <p:spPr>
          <a:xfrm>
            <a:off x="4788024" y="5337180"/>
            <a:ext cx="3072847" cy="14700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370" y="1603101"/>
            <a:ext cx="1264883" cy="1897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r="9050" b="21651"/>
          <a:stretch/>
        </p:blipFill>
        <p:spPr>
          <a:xfrm>
            <a:off x="7358874" y="3284984"/>
            <a:ext cx="1251803" cy="17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50" y="57136"/>
            <a:ext cx="4500594" cy="914400"/>
          </a:xfrm>
        </p:spPr>
        <p:txBody>
          <a:bodyPr/>
          <a:lstStyle/>
          <a:p>
            <a:r>
              <a:rPr lang="uk-UA" dirty="0" smtClean="0"/>
              <a:t>Творчі виступи</a:t>
            </a:r>
            <a:endParaRPr lang="ru-RU" dirty="0"/>
          </a:p>
        </p:txBody>
      </p:sp>
      <p:pic>
        <p:nvPicPr>
          <p:cNvPr id="8243" name="Picture 51" descr="C:\Users\Класс\Desktop\фото дети\робо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08293"/>
            <a:ext cx="2642940" cy="1415861"/>
          </a:xfrm>
          <a:prstGeom prst="rect">
            <a:avLst/>
          </a:prstGeom>
          <a:noFill/>
        </p:spPr>
      </p:pic>
      <p:pic>
        <p:nvPicPr>
          <p:cNvPr id="8238" name="Picture 46" descr="C:\Users\Класс\Desktop\фото дети\робот3.jpeg"/>
          <p:cNvPicPr>
            <a:picLocks noChangeAspect="1" noChangeArrowheads="1"/>
          </p:cNvPicPr>
          <p:nvPr/>
        </p:nvPicPr>
        <p:blipFill rotWithShape="1">
          <a:blip r:embed="rId3" cstate="print"/>
          <a:srcRect r="4836"/>
          <a:stretch/>
        </p:blipFill>
        <p:spPr bwMode="auto">
          <a:xfrm>
            <a:off x="6228184" y="3717032"/>
            <a:ext cx="2729536" cy="1259341"/>
          </a:xfrm>
          <a:prstGeom prst="rect">
            <a:avLst/>
          </a:prstGeom>
          <a:noFill/>
        </p:spPr>
      </p:pic>
      <p:pic>
        <p:nvPicPr>
          <p:cNvPr id="8242" name="Picture 50" descr="C:\Users\Класс\Desktop\фото дети\DSC_1354.JPG"/>
          <p:cNvPicPr>
            <a:picLocks noChangeAspect="1" noChangeArrowheads="1"/>
          </p:cNvPicPr>
          <p:nvPr/>
        </p:nvPicPr>
        <p:blipFill rotWithShape="1">
          <a:blip r:embed="rId4" cstate="print"/>
          <a:srcRect r="6723"/>
          <a:stretch/>
        </p:blipFill>
        <p:spPr bwMode="auto">
          <a:xfrm>
            <a:off x="6234953" y="1916832"/>
            <a:ext cx="2664297" cy="1224136"/>
          </a:xfrm>
          <a:prstGeom prst="rect">
            <a:avLst/>
          </a:prstGeom>
          <a:noFill/>
        </p:spPr>
      </p:pic>
      <p:pic>
        <p:nvPicPr>
          <p:cNvPr id="56" name="Рисунок 55" descr="D:\Фото школа\1-Б\лагерьь 1-Б\DSC045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3097" y="1547833"/>
            <a:ext cx="2529092" cy="144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57"/>
          <p:cNvPicPr>
            <a:picLocks noChangeAspect="1" noChangeArrowheads="1"/>
          </p:cNvPicPr>
          <p:nvPr/>
        </p:nvPicPr>
        <p:blipFill>
          <a:blip r:embed="rId6" cstate="print"/>
          <a:srcRect l="5527" t="9961" r="22547" b="15820"/>
          <a:stretch>
            <a:fillRect/>
          </a:stretch>
        </p:blipFill>
        <p:spPr bwMode="auto">
          <a:xfrm>
            <a:off x="4517643" y="5000949"/>
            <a:ext cx="2326809" cy="121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Заголовок 1"/>
          <p:cNvSpPr txBox="1">
            <a:spLocks/>
          </p:cNvSpPr>
          <p:nvPr/>
        </p:nvSpPr>
        <p:spPr bwMode="gray">
          <a:xfrm>
            <a:off x="1199322" y="5857892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“Останній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дзвоник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gray">
          <a:xfrm>
            <a:off x="789862" y="3428999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“25-річчя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школи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gray">
          <a:xfrm>
            <a:off x="500034" y="1185851"/>
            <a:ext cx="38576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kern="0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вято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“Прощання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Букварем”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22922" t="28587" r="9818" b="21932"/>
          <a:stretch/>
        </p:blipFill>
        <p:spPr bwMode="auto">
          <a:xfrm>
            <a:off x="6228183" y="5682798"/>
            <a:ext cx="2736305" cy="113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429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5284"/>
            <a:ext cx="2714676" cy="914400"/>
          </a:xfrm>
        </p:spPr>
        <p:txBody>
          <a:bodyPr/>
          <a:lstStyle/>
          <a:p>
            <a:r>
              <a:rPr lang="uk-UA" dirty="0" smtClean="0"/>
              <a:t>Проекти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/>
          <a:lstStyle/>
          <a:p>
            <a:r>
              <a:rPr lang="uk-UA" dirty="0" err="1" smtClean="0"/>
              <a:t>“Мої</a:t>
            </a:r>
            <a:r>
              <a:rPr lang="uk-UA" dirty="0" smtClean="0"/>
              <a:t> </a:t>
            </a:r>
            <a:r>
              <a:rPr lang="uk-UA" dirty="0" err="1" smtClean="0"/>
              <a:t>досягнення”</a:t>
            </a:r>
            <a:endParaRPr lang="uk-UA" dirty="0" smtClean="0"/>
          </a:p>
          <a:p>
            <a:r>
              <a:rPr lang="uk-UA" dirty="0" smtClean="0"/>
              <a:t>“Мандрівка космосом”</a:t>
            </a:r>
          </a:p>
          <a:p>
            <a:r>
              <a:rPr lang="uk-UA" dirty="0" smtClean="0"/>
              <a:t>“Допоможемо птахам”</a:t>
            </a:r>
          </a:p>
          <a:p>
            <a:r>
              <a:rPr lang="uk-UA" dirty="0" err="1" smtClean="0"/>
              <a:t>“Збережи</a:t>
            </a:r>
            <a:r>
              <a:rPr lang="uk-UA" dirty="0" smtClean="0"/>
              <a:t> </a:t>
            </a:r>
            <a:r>
              <a:rPr lang="uk-UA" dirty="0" err="1" smtClean="0"/>
              <a:t>ялинку”</a:t>
            </a:r>
            <a:endParaRPr lang="uk-UA" dirty="0" smtClean="0"/>
          </a:p>
          <a:p>
            <a:r>
              <a:rPr lang="uk-UA" dirty="0" err="1" smtClean="0"/>
              <a:t>“Домашні</a:t>
            </a:r>
            <a:r>
              <a:rPr lang="uk-UA" dirty="0" smtClean="0"/>
              <a:t> </a:t>
            </a:r>
            <a:r>
              <a:rPr lang="uk-UA" dirty="0" err="1" smtClean="0"/>
              <a:t>улюбленці”</a:t>
            </a:r>
            <a:endParaRPr lang="uk-UA" dirty="0" smtClean="0"/>
          </a:p>
          <a:p>
            <a:r>
              <a:rPr lang="uk-UA" dirty="0" err="1" smtClean="0"/>
              <a:t>“Вирости</a:t>
            </a:r>
            <a:r>
              <a:rPr lang="uk-UA" dirty="0" smtClean="0"/>
              <a:t> </a:t>
            </a:r>
            <a:r>
              <a:rPr lang="uk-UA" dirty="0" err="1" smtClean="0"/>
              <a:t>рослинку”</a:t>
            </a:r>
            <a:endParaRPr lang="uk-UA" dirty="0" smtClean="0"/>
          </a:p>
        </p:txBody>
      </p:sp>
      <p:pic>
        <p:nvPicPr>
          <p:cNvPr id="9218" name="Picture 2" descr="C:\Users\Класс\Desktop\фото дети\DSC06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52736"/>
            <a:ext cx="2254652" cy="1500416"/>
          </a:xfrm>
          <a:prstGeom prst="rect">
            <a:avLst/>
          </a:prstGeom>
          <a:noFill/>
        </p:spPr>
      </p:pic>
      <p:pic>
        <p:nvPicPr>
          <p:cNvPr id="9219" name="Picture 3" descr="C:\Users\Класс\Desktop\фото дети\DSC_6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1980818" cy="1320546"/>
          </a:xfrm>
          <a:prstGeom prst="rect">
            <a:avLst/>
          </a:prstGeom>
          <a:noFill/>
        </p:spPr>
      </p:pic>
      <p:pic>
        <p:nvPicPr>
          <p:cNvPr id="9220" name="Picture 4" descr="C:\Users\Класс\Desktop\фото дети\DSC04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638" y="3429000"/>
            <a:ext cx="1980818" cy="1318186"/>
          </a:xfrm>
          <a:prstGeom prst="rect">
            <a:avLst/>
          </a:prstGeom>
          <a:noFill/>
        </p:spPr>
      </p:pic>
      <p:pic>
        <p:nvPicPr>
          <p:cNvPr id="9222" name="Picture 6" descr="C:\Users\Класс\Desktop\фото дети\DSC06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692696"/>
            <a:ext cx="991117" cy="1489336"/>
          </a:xfrm>
          <a:prstGeom prst="rect">
            <a:avLst/>
          </a:prstGeom>
          <a:noFill/>
        </p:spPr>
      </p:pic>
      <p:pic>
        <p:nvPicPr>
          <p:cNvPr id="9223" name="Picture 7" descr="C:\Users\Класс\Desktop\фото урок\Фото0382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4864" y="4797152"/>
            <a:ext cx="1485568" cy="1114177"/>
          </a:xfrm>
          <a:prstGeom prst="rect">
            <a:avLst/>
          </a:prstGeom>
          <a:noFill/>
        </p:spPr>
      </p:pic>
      <p:pic>
        <p:nvPicPr>
          <p:cNvPr id="9224" name="Picture 8" descr="C:\Users\Класс\Desktop\фото урок\DSC047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714884"/>
            <a:ext cx="1188491" cy="1785926"/>
          </a:xfrm>
          <a:prstGeom prst="rect">
            <a:avLst/>
          </a:prstGeom>
          <a:noFill/>
        </p:spPr>
      </p:pic>
      <p:pic>
        <p:nvPicPr>
          <p:cNvPr id="9225" name="Picture 9" descr="C:\Users\Класс\Desktop\фото урок\DSC062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857364"/>
            <a:ext cx="922729" cy="1386572"/>
          </a:xfrm>
          <a:prstGeom prst="rect">
            <a:avLst/>
          </a:prstGeom>
          <a:noFill/>
        </p:spPr>
      </p:pic>
      <p:pic>
        <p:nvPicPr>
          <p:cNvPr id="9226" name="Picture 10" descr="C:\Users\Класс\Desktop\фото урок\DSC062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0489" y="2285991"/>
            <a:ext cx="2023799" cy="1346789"/>
          </a:xfrm>
          <a:prstGeom prst="rect">
            <a:avLst/>
          </a:prstGeom>
          <a:noFill/>
        </p:spPr>
      </p:pic>
      <p:pic>
        <p:nvPicPr>
          <p:cNvPr id="9221" name="Picture 5" descr="C:\Users\Класс\Desktop\фото дети\DSC041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3143249"/>
            <a:ext cx="11382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26" y="80928"/>
            <a:ext cx="3143240" cy="914400"/>
          </a:xfrm>
        </p:spPr>
        <p:txBody>
          <a:bodyPr/>
          <a:lstStyle/>
          <a:p>
            <a:r>
              <a:rPr lang="uk-UA" dirty="0" smtClean="0"/>
              <a:t>Екскурсії </a:t>
            </a:r>
            <a:endParaRPr lang="ru-RU" dirty="0"/>
          </a:p>
        </p:txBody>
      </p:sp>
      <p:pic>
        <p:nvPicPr>
          <p:cNvPr id="4" name="Рисунок 3" descr="D:\Фото школа\1-Б\экскурсии\DSC044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202" y="1641693"/>
            <a:ext cx="1668853" cy="11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Фото школа\1-Б\экскурсии\DSC0446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126" y="3052435"/>
            <a:ext cx="1390945" cy="13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школа\1-Б\экскурсии\DSC044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6256"/>
            <a:ext cx="1566602" cy="16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школа\лагерь15\DSC05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874" y="4331408"/>
            <a:ext cx="1508408" cy="20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школа\лагерь15\DSC050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241" y="2757103"/>
            <a:ext cx="1687170" cy="138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а\лагерь15\DSC0508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157" y="3574188"/>
            <a:ext cx="1848799" cy="11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школа\лагерь15\DSC051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1579" y="4205462"/>
            <a:ext cx="1846095" cy="11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школа\лагерь15\DSC051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8887" y="2259706"/>
            <a:ext cx="1834957" cy="114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Класс\Desktop\фото дети\DSC054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4646855"/>
            <a:ext cx="994553" cy="1494501"/>
          </a:xfrm>
          <a:prstGeom prst="rect">
            <a:avLst/>
          </a:prstGeom>
          <a:noFill/>
        </p:spPr>
      </p:pic>
      <p:pic>
        <p:nvPicPr>
          <p:cNvPr id="11267" name="Picture 3" descr="C:\Users\Класс\Desktop\фото дети\DSC060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9587" y="5574558"/>
            <a:ext cx="1566600" cy="1042534"/>
          </a:xfrm>
          <a:prstGeom prst="rect">
            <a:avLst/>
          </a:prstGeom>
          <a:noFill/>
        </p:spPr>
      </p:pic>
      <p:pic>
        <p:nvPicPr>
          <p:cNvPr id="13" name="Рисунок 12" descr="G:\DCIM\154MSDCF\DSC0633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8418" y="772753"/>
            <a:ext cx="1729538" cy="12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gray">
          <a:xfrm>
            <a:off x="394986" y="995328"/>
            <a:ext cx="3714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Дружківський</a:t>
            </a:r>
            <a:r>
              <a:rPr kumimoji="0" lang="uk-UA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хлібозавод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377786" y="1776806"/>
            <a:ext cx="3714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Бібліотека ім. Л. Українки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gray">
          <a:xfrm>
            <a:off x="590387" y="5502620"/>
            <a:ext cx="3714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Музей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394986" y="2552369"/>
            <a:ext cx="3714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Дружківський відділ МНС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gray">
          <a:xfrm>
            <a:off x="407566" y="3380828"/>
            <a:ext cx="42148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“Дружківський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трамвай”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gray">
          <a:xfrm>
            <a:off x="527792" y="4380960"/>
            <a:ext cx="37147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Слов´янський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кінноспортивний клуб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“Аллюр”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s://i.mycdn.me/image?t=3&amp;bid=838427650278&amp;id=838427650278&amp;plc=WEB&amp;tkn=*o0LcrmBW9Mp5rrY2yoBRLrdwm-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06163" y="5478273"/>
            <a:ext cx="1855972" cy="123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ласс\Desktop\фото я\DSC_5750.JPG"/>
          <p:cNvPicPr>
            <a:picLocks noChangeAspect="1" noChangeArrowheads="1"/>
          </p:cNvPicPr>
          <p:nvPr/>
        </p:nvPicPr>
        <p:blipFill rotWithShape="1">
          <a:blip r:embed="rId2" cstate="print"/>
          <a:srcRect l="13554" r="9276" b="28000"/>
          <a:stretch/>
        </p:blipFill>
        <p:spPr bwMode="auto">
          <a:xfrm>
            <a:off x="1071538" y="1142984"/>
            <a:ext cx="2794020" cy="400052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14282" y="1000108"/>
            <a:ext cx="8929718" cy="4929222"/>
          </a:xfrm>
          <a:noFill/>
          <a:ln/>
        </p:spPr>
        <p:txBody>
          <a:bodyPr/>
          <a:lstStyle/>
          <a:p>
            <a:pPr lvl="8" algn="just">
              <a:buNone/>
            </a:pPr>
            <a:endParaRPr lang="uk-UA" b="1" i="1" dirty="0" smtClean="0">
              <a:solidFill>
                <a:srgbClr val="002060"/>
              </a:solidFill>
              <a:latin typeface="Georgia" pitchFamily="18" charset="0"/>
              <a:ea typeface="Batang" pitchFamily="18" charset="-127"/>
            </a:endParaRPr>
          </a:p>
          <a:p>
            <a:pPr lvl="8" algn="just">
              <a:buNone/>
            </a:pPr>
            <a:endParaRPr lang="uk-UA" b="1" i="1" dirty="0" smtClean="0">
              <a:solidFill>
                <a:srgbClr val="002060"/>
              </a:solidFill>
              <a:latin typeface="Georgia" pitchFamily="18" charset="0"/>
              <a:ea typeface="Batang" pitchFamily="18" charset="-127"/>
            </a:endParaRPr>
          </a:p>
          <a:p>
            <a:pPr lvl="8" algn="just">
              <a:buNone/>
            </a:pPr>
            <a:r>
              <a:rPr lang="uk-UA" b="1" dirty="0" smtClean="0">
                <a:solidFill>
                  <a:srgbClr val="5F5F5F"/>
                </a:solidFill>
                <a:latin typeface="Monotype Corsiva" pitchFamily="66" charset="0"/>
                <a:ea typeface="Batang" pitchFamily="18" charset="-127"/>
              </a:rPr>
              <a:t>	ПІБ</a:t>
            </a:r>
            <a:r>
              <a:rPr lang="uk-UA" b="1" i="1" dirty="0" smtClean="0">
                <a:solidFill>
                  <a:srgbClr val="5F5F5F"/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			</a:t>
            </a:r>
            <a:r>
              <a:rPr lang="uk-UA" b="1" i="1" dirty="0" err="1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Полуненко</a:t>
            </a:r>
            <a:r>
              <a:rPr lang="uk-UA" b="1" i="1" dirty="0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 </a:t>
            </a:r>
          </a:p>
          <a:p>
            <a:pPr lvl="8" algn="ctr">
              <a:buNone/>
            </a:pPr>
            <a:r>
              <a:rPr lang="uk-UA" b="1" i="1" dirty="0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	      	       Оксана</a:t>
            </a:r>
          </a:p>
          <a:p>
            <a:pPr lvl="8" algn="ctr">
              <a:buNone/>
            </a:pPr>
            <a:r>
              <a:rPr lang="uk-UA" b="1" i="1" dirty="0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		                    Анатоліївна</a:t>
            </a:r>
          </a:p>
          <a:p>
            <a:pPr lvl="8" algn="just">
              <a:buNone/>
            </a:pPr>
            <a:r>
              <a:rPr lang="uk-UA" b="1" dirty="0" smtClean="0">
                <a:solidFill>
                  <a:srgbClr val="5F5F5F"/>
                </a:solidFill>
                <a:latin typeface="Monotype Corsiva" pitchFamily="66" charset="0"/>
                <a:ea typeface="Batang" pitchFamily="18" charset="-127"/>
                <a:cs typeface="Estrangelo Edessa" pitchFamily="66" charset="0"/>
              </a:rPr>
              <a:t>	Місце роботи</a:t>
            </a:r>
            <a:r>
              <a:rPr lang="uk-UA" b="1" i="1" dirty="0" smtClean="0">
                <a:solidFill>
                  <a:srgbClr val="7030A0"/>
                </a:solidFill>
                <a:latin typeface="Georgia" pitchFamily="18" charset="0"/>
                <a:ea typeface="Batang" pitchFamily="18" charset="-127"/>
              </a:rPr>
              <a:t>		ЗШ №17</a:t>
            </a:r>
            <a:endParaRPr lang="uk-UA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8" algn="just">
              <a:buNone/>
            </a:pPr>
            <a:r>
              <a:rPr lang="uk-UA" b="1" dirty="0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	Стаж</a:t>
            </a: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20 років</a:t>
            </a: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	     	    </a:t>
            </a:r>
            <a:r>
              <a:rPr lang="ru-RU" sz="2000" b="1" dirty="0" err="1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Категор</a:t>
            </a:r>
            <a:r>
              <a:rPr lang="uk-UA" sz="2000" b="1" dirty="0" err="1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ія</a:t>
            </a:r>
            <a:r>
              <a:rPr lang="uk-UA" sz="2000" b="1" dirty="0" smtClean="0">
                <a:solidFill>
                  <a:srgbClr val="7030A0"/>
                </a:solidFill>
                <a:latin typeface="Georgia" pitchFamily="18" charset="0"/>
              </a:rPr>
              <a:t>	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 </a:t>
            </a:r>
            <a:r>
              <a:rPr lang="en-US" sz="2000" b="1" i="1" dirty="0" smtClean="0">
                <a:solidFill>
                  <a:srgbClr val="7030A0"/>
                </a:solidFill>
                <a:latin typeface="Georgia" pitchFamily="18" charset="0"/>
              </a:rPr>
              <a:t>II</a:t>
            </a:r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uk-UA" sz="20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		    </a:t>
            </a:r>
            <a:r>
              <a:rPr lang="uk-UA" sz="2000" b="1" dirty="0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Тема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  		</a:t>
            </a:r>
            <a:r>
              <a:rPr lang="uk-UA" sz="2000" b="1" i="1" dirty="0" err="1" smtClean="0">
                <a:solidFill>
                  <a:srgbClr val="7030A0"/>
                </a:solidFill>
                <a:latin typeface="Georgia" pitchFamily="18" charset="0"/>
              </a:rPr>
              <a:t>“Впровадження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		    </a:t>
            </a:r>
            <a:r>
              <a:rPr lang="uk-UA" sz="2000" b="1" dirty="0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самоосвітньої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  	інноваційних</a:t>
            </a: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		    </a:t>
            </a:r>
            <a:r>
              <a:rPr lang="uk-UA" sz="2000" b="1" dirty="0" smtClean="0">
                <a:solidFill>
                  <a:srgbClr val="5F5F5F"/>
                </a:solidFill>
                <a:latin typeface="Monotype Corsiva" pitchFamily="66" charset="0"/>
                <a:cs typeface="Estrangelo Edessa" pitchFamily="66" charset="0"/>
              </a:rPr>
              <a:t>роботи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 	 технологій </a:t>
            </a:r>
          </a:p>
          <a:p>
            <a:pPr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                                                                   на уроках</a:t>
            </a: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                 				 у початковій </a:t>
            </a:r>
          </a:p>
          <a:p>
            <a:pPr algn="just">
              <a:buNone/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								 </a:t>
            </a:r>
            <a:r>
              <a:rPr lang="uk-UA" sz="2000" b="1" i="1" dirty="0" err="1" smtClean="0">
                <a:solidFill>
                  <a:srgbClr val="7030A0"/>
                </a:solidFill>
                <a:latin typeface="Georgia" pitchFamily="18" charset="0"/>
              </a:rPr>
              <a:t>школі“</a:t>
            </a:r>
            <a:endParaRPr lang="ru-RU" sz="2000" i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53" y="47596"/>
            <a:ext cx="4429156" cy="914400"/>
          </a:xfrm>
        </p:spPr>
        <p:txBody>
          <a:bodyPr/>
          <a:lstStyle/>
          <a:p>
            <a:r>
              <a:rPr lang="ru-RU" dirty="0" smtClean="0"/>
              <a:t>Ц</a:t>
            </a:r>
            <a:r>
              <a:rPr lang="uk-UA" dirty="0" err="1" smtClean="0"/>
              <a:t>ікаві</a:t>
            </a:r>
            <a:r>
              <a:rPr lang="uk-UA" dirty="0" smtClean="0"/>
              <a:t> зустрічі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uk-UA" sz="2000" b="1" dirty="0" smtClean="0"/>
              <a:t>З дитячим </a:t>
            </a:r>
          </a:p>
          <a:p>
            <a:pPr lvl="1">
              <a:buNone/>
            </a:pPr>
            <a:r>
              <a:rPr lang="uk-UA" sz="2000" b="1" dirty="0" smtClean="0"/>
              <a:t>письменником </a:t>
            </a:r>
          </a:p>
          <a:p>
            <a:pPr lvl="1">
              <a:buNone/>
            </a:pPr>
            <a:r>
              <a:rPr lang="uk-UA" sz="2000" b="1" dirty="0" smtClean="0"/>
              <a:t>О. Чаклуном</a:t>
            </a:r>
          </a:p>
          <a:p>
            <a:pPr lvl="1">
              <a:buNone/>
            </a:pPr>
            <a:endParaRPr lang="uk-UA" sz="2000" dirty="0" smtClean="0"/>
          </a:p>
          <a:p>
            <a:pPr lvl="1">
              <a:buFont typeface="Arial" pitchFamily="34" charset="0"/>
              <a:buChar char="•"/>
            </a:pPr>
            <a:r>
              <a:rPr lang="uk-UA" sz="2000" b="1" dirty="0" smtClean="0"/>
              <a:t>З представниками</a:t>
            </a:r>
          </a:p>
          <a:p>
            <a:pPr lvl="1">
              <a:buNone/>
            </a:pPr>
            <a:r>
              <a:rPr lang="uk-UA" sz="2000" b="1" dirty="0" smtClean="0"/>
              <a:t> школи поліції</a:t>
            </a:r>
          </a:p>
          <a:p>
            <a:pPr lvl="1">
              <a:buNone/>
            </a:pPr>
            <a:endParaRPr lang="uk-UA" sz="2000" dirty="0" smtClean="0"/>
          </a:p>
          <a:p>
            <a:pPr lvl="1">
              <a:buFont typeface="Arial" pitchFamily="34" charset="0"/>
              <a:buChar char="•"/>
            </a:pPr>
            <a:r>
              <a:rPr lang="uk-UA" sz="2000" b="1" dirty="0" smtClean="0"/>
              <a:t>З інспектором </a:t>
            </a:r>
          </a:p>
          <a:p>
            <a:pPr lvl="1">
              <a:buNone/>
            </a:pPr>
            <a:r>
              <a:rPr lang="uk-UA" sz="2000" b="1" dirty="0" smtClean="0"/>
              <a:t>Дружківського </a:t>
            </a:r>
          </a:p>
          <a:p>
            <a:pPr lvl="1">
              <a:buNone/>
            </a:pPr>
            <a:r>
              <a:rPr lang="uk-UA" sz="2000" b="1" dirty="0" smtClean="0"/>
              <a:t>відділу МНС</a:t>
            </a:r>
          </a:p>
          <a:p>
            <a:pPr lvl="1">
              <a:buNone/>
            </a:pPr>
            <a:endParaRPr lang="ru-RU" sz="2000" dirty="0"/>
          </a:p>
        </p:txBody>
      </p:sp>
      <p:pic>
        <p:nvPicPr>
          <p:cNvPr id="1026" name="Picture 2" descr="C:\Users\Класс\Desktop\фото урок\DSC_4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429" y="4846889"/>
            <a:ext cx="2434047" cy="1459237"/>
          </a:xfrm>
          <a:prstGeom prst="rect">
            <a:avLst/>
          </a:prstGeom>
          <a:noFill/>
        </p:spPr>
      </p:pic>
      <p:pic>
        <p:nvPicPr>
          <p:cNvPr id="1027" name="Picture 3" descr="C:\Users\Класс\Desktop\фото патриот\DSC_2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56" y="3186339"/>
            <a:ext cx="2151323" cy="1434216"/>
          </a:xfrm>
          <a:prstGeom prst="rect">
            <a:avLst/>
          </a:prstGeom>
          <a:noFill/>
        </p:spPr>
      </p:pic>
      <p:pic>
        <p:nvPicPr>
          <p:cNvPr id="1030" name="Picture 6" descr="C:\Users\Класс\Desktop\фото дети\20160614_123619.jpg"/>
          <p:cNvPicPr>
            <a:picLocks noChangeAspect="1" noChangeArrowheads="1"/>
          </p:cNvPicPr>
          <p:nvPr/>
        </p:nvPicPr>
        <p:blipFill rotWithShape="1">
          <a:blip r:embed="rId4" cstate="print"/>
          <a:srcRect l="3869" r="12134"/>
          <a:stretch/>
        </p:blipFill>
        <p:spPr bwMode="auto">
          <a:xfrm>
            <a:off x="4044116" y="1704915"/>
            <a:ext cx="2055843" cy="1376709"/>
          </a:xfrm>
          <a:prstGeom prst="rect">
            <a:avLst/>
          </a:prstGeom>
          <a:noFill/>
        </p:spPr>
      </p:pic>
      <p:pic>
        <p:nvPicPr>
          <p:cNvPr id="1028" name="Picture 4" descr="D:\Фото школа\гимн\DSC_2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49203"/>
            <a:ext cx="2253838" cy="1502559"/>
          </a:xfrm>
          <a:prstGeom prst="rect">
            <a:avLst/>
          </a:prstGeom>
          <a:noFill/>
        </p:spPr>
      </p:pic>
      <p:pic>
        <p:nvPicPr>
          <p:cNvPr id="1029" name="Picture 5" descr="C:\Users\Класс\Desktop\фото дети\20160614_130812.jpg"/>
          <p:cNvPicPr>
            <a:picLocks noChangeAspect="1" noChangeArrowheads="1"/>
          </p:cNvPicPr>
          <p:nvPr/>
        </p:nvPicPr>
        <p:blipFill rotWithShape="1">
          <a:blip r:embed="rId6" cstate="print"/>
          <a:srcRect l="11631" r="7731"/>
          <a:stretch/>
        </p:blipFill>
        <p:spPr bwMode="auto">
          <a:xfrm>
            <a:off x="6300192" y="1830060"/>
            <a:ext cx="1872209" cy="1305976"/>
          </a:xfrm>
          <a:prstGeom prst="rect">
            <a:avLst/>
          </a:prstGeom>
          <a:noFill/>
        </p:spPr>
      </p:pic>
      <p:pic>
        <p:nvPicPr>
          <p:cNvPr id="1031" name="Picture 7" descr="D:\Фото школа\открытый урок ЧС\DSC_44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3385" y="5117928"/>
            <a:ext cx="2285324" cy="152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572164" cy="914400"/>
          </a:xfrm>
        </p:spPr>
        <p:txBody>
          <a:bodyPr/>
          <a:lstStyle/>
          <a:p>
            <a:pPr algn="ctr"/>
            <a:r>
              <a:rPr lang="ru-RU" sz="2800" dirty="0" smtClean="0"/>
              <a:t>Заходи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нац</a:t>
            </a:r>
            <a:r>
              <a:rPr lang="uk-UA" sz="2800" dirty="0" err="1" smtClean="0"/>
              <a:t>іонально-патріотичного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виховання</a:t>
            </a:r>
            <a:endParaRPr lang="ru-RU" sz="2800" dirty="0"/>
          </a:p>
        </p:txBody>
      </p:sp>
      <p:pic>
        <p:nvPicPr>
          <p:cNvPr id="2053" name="Picture 5" descr="C:\Users\Класс\Desktop\фото патриот\DSC_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93998"/>
            <a:ext cx="2095072" cy="1396714"/>
          </a:xfrm>
          <a:prstGeom prst="rect">
            <a:avLst/>
          </a:prstGeom>
          <a:noFill/>
        </p:spPr>
      </p:pic>
      <p:pic>
        <p:nvPicPr>
          <p:cNvPr id="2051" name="Picture 3" descr="C:\Users\Класс\Desktop\фото патриот\DSC05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234" y="2788277"/>
            <a:ext cx="2025344" cy="1347877"/>
          </a:xfrm>
          <a:prstGeom prst="rect">
            <a:avLst/>
          </a:prstGeom>
          <a:noFill/>
        </p:spPr>
      </p:pic>
      <p:pic>
        <p:nvPicPr>
          <p:cNvPr id="2052" name="Picture 4" descr="C:\Users\Класс\Desktop\фото патриот\DSC0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980641"/>
            <a:ext cx="2810592" cy="1870464"/>
          </a:xfrm>
          <a:prstGeom prst="rect">
            <a:avLst/>
          </a:prstGeom>
          <a:noFill/>
        </p:spPr>
      </p:pic>
      <p:pic>
        <p:nvPicPr>
          <p:cNvPr id="2050" name="Picture 2" descr="C:\Users\Класс\Desktop\фото патриот\DSC0638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282" y="3982147"/>
            <a:ext cx="2029334" cy="1350533"/>
          </a:xfrm>
          <a:prstGeom prst="rect">
            <a:avLst/>
          </a:prstGeom>
          <a:noFill/>
        </p:spPr>
      </p:pic>
      <p:pic>
        <p:nvPicPr>
          <p:cNvPr id="2054" name="Picture 6" descr="C:\Users\Класс\Desktop\фото патриот\DSC_29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606" y="1332283"/>
            <a:ext cx="2060642" cy="137376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450724" y="3144085"/>
            <a:ext cx="5572164" cy="27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Гімна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їни</a:t>
            </a:r>
            <a:endParaRPr kumimoji="0" lang="uk-UA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800" b="1" kern="0" baseline="0" dirty="0" err="1" smtClean="0">
                <a:latin typeface="+mj-lt"/>
                <a:ea typeface="+mj-ea"/>
                <a:cs typeface="+mj-cs"/>
              </a:rPr>
              <a:t>“Моя</a:t>
            </a:r>
            <a:r>
              <a:rPr lang="uk-UA" sz="2800" b="1" kern="0" baseline="0" dirty="0" smtClean="0">
                <a:latin typeface="+mj-lt"/>
                <a:ea typeface="+mj-ea"/>
                <a:cs typeface="+mj-cs"/>
              </a:rPr>
              <a:t> рідна </a:t>
            </a:r>
            <a:r>
              <a:rPr lang="uk-UA" sz="2800" b="1" kern="0" baseline="0" dirty="0" err="1" smtClean="0">
                <a:latin typeface="+mj-lt"/>
                <a:ea typeface="+mj-ea"/>
                <a:cs typeface="+mj-cs"/>
              </a:rPr>
              <a:t>Україна”</a:t>
            </a:r>
            <a:endParaRPr lang="uk-UA" sz="2800" b="1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2800" b="1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Зустріч з військовими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захисника Вітчизни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934200" cy="914400"/>
          </a:xfrm>
        </p:spPr>
        <p:txBody>
          <a:bodyPr/>
          <a:lstStyle/>
          <a:p>
            <a:pPr algn="ctr"/>
            <a:r>
              <a:rPr lang="uk-UA" dirty="0" err="1" smtClean="0"/>
              <a:t>Блог</a:t>
            </a:r>
            <a:r>
              <a:rPr lang="uk-UA" dirty="0" smtClean="0"/>
              <a:t> учителя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88" t="11996" r="38464" b="25678"/>
          <a:stretch>
            <a:fillRect/>
          </a:stretch>
        </p:blipFill>
        <p:spPr bwMode="auto">
          <a:xfrm>
            <a:off x="2285984" y="1714488"/>
            <a:ext cx="3607751" cy="48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785918" y="1071546"/>
            <a:ext cx="4643470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u="sng" dirty="0" smtClean="0">
                <a:noFill/>
                <a:latin typeface="Georgia" pitchFamily="18" charset="0"/>
                <a:hlinkClick r:id="rId3"/>
              </a:rPr>
              <a:t>www.polunenkoo1.wix.com/ukrdru</a:t>
            </a:r>
            <a:endParaRPr kumimoji="0" lang="ru-RU" b="1" u="sng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295400"/>
            <a:ext cx="6072230" cy="1012825"/>
          </a:xfrm>
        </p:spPr>
        <p:txBody>
          <a:bodyPr/>
          <a:lstStyle/>
          <a:p>
            <a:r>
              <a:rPr lang="uk-UA" sz="5400" dirty="0" smtClean="0"/>
              <a:t>Дякую </a:t>
            </a:r>
            <a:r>
              <a:rPr lang="uk-UA" sz="5400" smtClean="0"/>
              <a:t>за увагу!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6934200" cy="1000132"/>
          </a:xfrm>
        </p:spPr>
        <p:txBody>
          <a:bodyPr/>
          <a:lstStyle/>
          <a:p>
            <a:r>
              <a:rPr lang="uk-UA" dirty="0" smtClean="0"/>
              <a:t>Офіційні документи</a:t>
            </a:r>
            <a:endParaRPr lang="en-US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>
            <a:off x="3357554" y="3429000"/>
            <a:ext cx="1400171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 flipH="1">
            <a:off x="6215074" y="3429000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2836863" y="2514600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>
            <a:spAutoFit/>
            <a:flatTx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gray">
          <a:xfrm>
            <a:off x="7715272" y="3786190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none">
            <a:spAutoFit/>
            <a:flatTx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ere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ltGray">
          <a:xfrm>
            <a:off x="642910" y="2643182"/>
            <a:ext cx="8143932" cy="39290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90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Freeform 3"/>
          <p:cNvSpPr>
            <a:spLocks/>
          </p:cNvSpPr>
          <p:nvPr/>
        </p:nvSpPr>
        <p:spPr bwMode="gray">
          <a:xfrm>
            <a:off x="1214414" y="350043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500034" y="1142984"/>
            <a:ext cx="2000264" cy="1322388"/>
            <a:chOff x="500034" y="2214554"/>
            <a:chExt cx="1857388" cy="1322388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500034" y="2214554"/>
              <a:ext cx="1857388" cy="1322388"/>
              <a:chOff x="4320" y="1152"/>
              <a:chExt cx="414" cy="402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5000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26" name="Picture 2" descr="C:\Users\Класс\Desktop\скан\001.jpg"/>
            <p:cNvPicPr>
              <a:picLocks noChangeAspect="1" noChangeArrowheads="1"/>
            </p:cNvPicPr>
            <p:nvPr/>
          </p:nvPicPr>
          <p:blipFill>
            <a:blip r:embed="rId2" cstate="print"/>
            <a:srcRect l="12816" r="15676" b="63542"/>
            <a:stretch>
              <a:fillRect/>
            </a:stretch>
          </p:blipFill>
          <p:spPr bwMode="auto">
            <a:xfrm>
              <a:off x="500034" y="2214554"/>
              <a:ext cx="1857388" cy="1285884"/>
            </a:xfrm>
            <a:prstGeom prst="round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2571736" y="1142984"/>
            <a:ext cx="1889124" cy="1357322"/>
            <a:chOff x="2611438" y="2133600"/>
            <a:chExt cx="1817686" cy="1366838"/>
          </a:xfrm>
        </p:grpSpPr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611438" y="2133600"/>
              <a:ext cx="1817686" cy="1366838"/>
              <a:chOff x="4320" y="1152"/>
              <a:chExt cx="414" cy="402"/>
            </a:xfrm>
          </p:grpSpPr>
          <p:sp>
            <p:nvSpPr>
              <p:cNvPr id="17415" name="AutoShape 7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5000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27" name="Picture 3" descr="C:\Users\Класс\Desktop\скан\002.jpg"/>
            <p:cNvPicPr>
              <a:picLocks noChangeAspect="1" noChangeArrowheads="1"/>
            </p:cNvPicPr>
            <p:nvPr/>
          </p:nvPicPr>
          <p:blipFill>
            <a:blip r:embed="rId3" cstate="print"/>
            <a:srcRect l="13235" t="461" r="16912" b="64728"/>
            <a:stretch>
              <a:fillRect/>
            </a:stretch>
          </p:blipFill>
          <p:spPr bwMode="auto">
            <a:xfrm>
              <a:off x="2643173" y="2143116"/>
              <a:ext cx="1774959" cy="1357322"/>
            </a:xfrm>
            <a:prstGeom prst="round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4500562" y="1142984"/>
            <a:ext cx="2000264" cy="1322388"/>
            <a:chOff x="4857752" y="2143116"/>
            <a:chExt cx="2000264" cy="1322388"/>
          </a:xfrm>
        </p:grpSpPr>
        <p:grpSp>
          <p:nvGrpSpPr>
            <p:cNvPr id="17418" name="Group 10"/>
            <p:cNvGrpSpPr>
              <a:grpSpLocks/>
            </p:cNvGrpSpPr>
            <p:nvPr/>
          </p:nvGrpSpPr>
          <p:grpSpPr bwMode="auto">
            <a:xfrm>
              <a:off x="4857752" y="2143116"/>
              <a:ext cx="2000264" cy="1322388"/>
              <a:chOff x="4320" y="1152"/>
              <a:chExt cx="414" cy="402"/>
            </a:xfrm>
          </p:grpSpPr>
          <p:sp>
            <p:nvSpPr>
              <p:cNvPr id="17419" name="AutoShape 11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5000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28" name="Picture 4" descr="C:\Users\Класс\Desktop\скан\003.jpg"/>
            <p:cNvPicPr>
              <a:picLocks noChangeAspect="1" noChangeArrowheads="1"/>
            </p:cNvPicPr>
            <p:nvPr/>
          </p:nvPicPr>
          <p:blipFill>
            <a:blip r:embed="rId4" cstate="print"/>
            <a:srcRect l="15073" t="1800" r="21507" b="66736"/>
            <a:stretch>
              <a:fillRect/>
            </a:stretch>
          </p:blipFill>
          <p:spPr bwMode="auto">
            <a:xfrm>
              <a:off x="4929191" y="2143116"/>
              <a:ext cx="1887788" cy="1285884"/>
            </a:xfrm>
            <a:prstGeom prst="roundRect">
              <a:avLst/>
            </a:prstGeom>
            <a:no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6643702" y="1142984"/>
            <a:ext cx="2005017" cy="1746736"/>
            <a:chOff x="6643702" y="1142984"/>
            <a:chExt cx="2005017" cy="1746736"/>
          </a:xfrm>
        </p:grpSpPr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6643702" y="1142984"/>
              <a:ext cx="2005017" cy="1746736"/>
              <a:chOff x="4290" y="848"/>
              <a:chExt cx="414" cy="531"/>
            </a:xfrm>
          </p:grpSpPr>
          <p:sp>
            <p:nvSpPr>
              <p:cNvPr id="29" name="AutoShape 14"/>
              <p:cNvSpPr>
                <a:spLocks noChangeArrowheads="1"/>
              </p:cNvSpPr>
              <p:nvPr/>
            </p:nvSpPr>
            <p:spPr bwMode="gray">
              <a:xfrm>
                <a:off x="4290" y="848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8627"/>
                      <a:invGamma/>
                    </a:schemeClr>
                  </a:gs>
                  <a:gs pos="5000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29" name="Picture 5" descr="C:\Users\Класс\Desktop\скан\004.jpg"/>
            <p:cNvPicPr>
              <a:picLocks noChangeAspect="1" noChangeArrowheads="1"/>
            </p:cNvPicPr>
            <p:nvPr/>
          </p:nvPicPr>
          <p:blipFill>
            <a:blip r:embed="rId5" cstate="print"/>
            <a:srcRect r="13235" b="52678"/>
            <a:stretch>
              <a:fillRect/>
            </a:stretch>
          </p:blipFill>
          <p:spPr bwMode="auto">
            <a:xfrm>
              <a:off x="6643702" y="1142984"/>
              <a:ext cx="2000264" cy="1285884"/>
            </a:xfrm>
            <a:prstGeom prst="roundRect">
              <a:avLst/>
            </a:prstGeom>
            <a:noFill/>
          </p:spPr>
        </p:pic>
      </p:grpSp>
      <p:sp>
        <p:nvSpPr>
          <p:cNvPr id="39" name="Freeform 3"/>
          <p:cNvSpPr>
            <a:spLocks/>
          </p:cNvSpPr>
          <p:nvPr/>
        </p:nvSpPr>
        <p:spPr bwMode="gray">
          <a:xfrm flipH="1">
            <a:off x="4929190" y="3500438"/>
            <a:ext cx="1171597" cy="128588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000099" y="2928935"/>
          <a:ext cx="7429554" cy="34487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999"/>
                <a:gridCol w="1304460"/>
                <a:gridCol w="2674143"/>
                <a:gridCol w="1956690"/>
                <a:gridCol w="1194262"/>
              </a:tblGrid>
              <a:tr h="72356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rgbClr val="002060"/>
                          </a:solidFill>
                        </a:rPr>
                        <a:t>Назва документа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Зміст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Ким виданий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Коли виданий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70112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Диплом 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Викладання в початкових класах загальноосвітньої школи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Красноармійське педагогічне училище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23.06.1990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9663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Диплом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Початкове навчання та виховання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СДПУ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01.07.2009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905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Свідоцтво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Оператор комп’ютерного набору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</a:rPr>
                        <a:t>КП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</a:rPr>
                        <a:t>“Центр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 підготовки</a:t>
                      </a:r>
                      <a:r>
                        <a:rPr lang="uk-UA" sz="1400" b="1" baseline="0" dirty="0" smtClean="0">
                          <a:solidFill>
                            <a:srgbClr val="002060"/>
                          </a:solidFill>
                        </a:rPr>
                        <a:t> та перепідготовки </a:t>
                      </a:r>
                      <a:r>
                        <a:rPr lang="uk-UA" sz="1400" b="1" baseline="0" dirty="0" err="1" smtClean="0">
                          <a:solidFill>
                            <a:srgbClr val="002060"/>
                          </a:solidFill>
                        </a:rPr>
                        <a:t>кадрів”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01.03.2006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306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Сертифікат 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</a:rPr>
                        <a:t>Курс цифрових</a:t>
                      </a:r>
                      <a:r>
                        <a:rPr lang="uk-UA" sz="1400" b="1" baseline="0" dirty="0" smtClean="0">
                          <a:solidFill>
                            <a:srgbClr val="002060"/>
                          </a:solidFill>
                        </a:rPr>
                        <a:t> технологій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</a:rPr>
                        <a:t>icrosoft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Digital Literacy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</a:rPr>
                        <a:t>icrosoft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Digital Literacy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05.12.11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85850" y="571480"/>
            <a:ext cx="8501122" cy="914400"/>
          </a:xfrm>
        </p:spPr>
        <p:txBody>
          <a:bodyPr/>
          <a:lstStyle/>
          <a:p>
            <a:pPr algn="ctr"/>
            <a:r>
              <a:rPr lang="uk-UA" sz="3200" dirty="0" smtClean="0"/>
              <a:t>Дані про підвищення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3200" dirty="0" smtClean="0"/>
              <a:t>кваліфікації</a:t>
            </a:r>
            <a:endParaRPr lang="en-US" sz="3200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gray">
          <a:xfrm>
            <a:off x="1214414" y="1714488"/>
            <a:ext cx="7740650" cy="16922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gray">
          <a:xfrm>
            <a:off x="2928926" y="200024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dirty="0" smtClean="0"/>
              <a:t>Курси</a:t>
            </a:r>
            <a:r>
              <a:rPr lang="uk-UA" sz="1600" dirty="0" smtClean="0"/>
              <a:t> </a:t>
            </a:r>
            <a:r>
              <a:rPr lang="uk-UA" dirty="0" smtClean="0"/>
              <a:t>вчителів</a:t>
            </a:r>
            <a:r>
              <a:rPr lang="uk-UA" sz="1600" dirty="0" smtClean="0"/>
              <a:t> </a:t>
            </a:r>
            <a:r>
              <a:rPr lang="uk-UA" dirty="0" smtClean="0"/>
              <a:t>початкових</a:t>
            </a:r>
            <a:r>
              <a:rPr lang="uk-UA" sz="1600" dirty="0" smtClean="0"/>
              <a:t> </a:t>
            </a:r>
            <a:r>
              <a:rPr lang="uk-UA" dirty="0" smtClean="0"/>
              <a:t>класів</a:t>
            </a:r>
            <a:endParaRPr lang="ru-RU" dirty="0" smtClean="0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gray">
          <a:xfrm>
            <a:off x="4500562" y="242886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gray">
          <a:xfrm>
            <a:off x="4857752" y="200024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Інтерактивні </a:t>
            </a:r>
            <a:r>
              <a:rPr lang="ru-RU" dirty="0" err="1" smtClean="0"/>
              <a:t>технології</a:t>
            </a:r>
            <a:r>
              <a:rPr lang="ru-RU" dirty="0" smtClean="0"/>
              <a:t> в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gray">
          <a:xfrm>
            <a:off x="6500826" y="242886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gray">
          <a:xfrm>
            <a:off x="6786578" y="1928802"/>
            <a:ext cx="20002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на уроках в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gray">
          <a:xfrm>
            <a:off x="1357290" y="4000504"/>
            <a:ext cx="1114425" cy="1114425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gray">
          <a:xfrm>
            <a:off x="3286116" y="4000504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gray">
          <a:xfrm>
            <a:off x="5357818" y="4000504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gray">
          <a:xfrm>
            <a:off x="7286644" y="4000504"/>
            <a:ext cx="1114425" cy="1114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34833" name="AutoShape 17"/>
          <p:cNvCxnSpPr>
            <a:cxnSpLocks noChangeShapeType="1"/>
            <a:stCxn id="34829" idx="3"/>
            <a:endCxn id="34830" idx="1"/>
          </p:cNvCxnSpPr>
          <p:nvPr/>
        </p:nvCxnSpPr>
        <p:spPr bwMode="gray">
          <a:xfrm>
            <a:off x="2471715" y="4557717"/>
            <a:ext cx="814401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34834" name="AutoShape 18"/>
          <p:cNvCxnSpPr>
            <a:cxnSpLocks noChangeShapeType="1"/>
            <a:stCxn id="34830" idx="3"/>
            <a:endCxn id="34831" idx="1"/>
          </p:cNvCxnSpPr>
          <p:nvPr/>
        </p:nvCxnSpPr>
        <p:spPr bwMode="gray">
          <a:xfrm>
            <a:off x="4400541" y="4557717"/>
            <a:ext cx="957277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34835" name="AutoShape 19"/>
          <p:cNvCxnSpPr>
            <a:cxnSpLocks noChangeShapeType="1"/>
            <a:stCxn id="34831" idx="3"/>
            <a:endCxn id="34832" idx="1"/>
          </p:cNvCxnSpPr>
          <p:nvPr/>
        </p:nvCxnSpPr>
        <p:spPr bwMode="gray">
          <a:xfrm>
            <a:off x="6472243" y="4557717"/>
            <a:ext cx="814401" cy="1588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34836" name="Text Box 20"/>
          <p:cNvSpPr txBox="1">
            <a:spLocks noChangeArrowheads="1"/>
          </p:cNvSpPr>
          <p:nvPr/>
        </p:nvSpPr>
        <p:spPr bwMode="gray">
          <a:xfrm>
            <a:off x="1428728" y="4286256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rgbClr val="FFFFFF"/>
                </a:solidFill>
              </a:rPr>
              <a:t>1996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gray">
          <a:xfrm>
            <a:off x="3428992" y="428625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200</a:t>
            </a:r>
            <a:r>
              <a:rPr lang="uk-UA" sz="2400" b="1" dirty="0" smtClean="0">
                <a:solidFill>
                  <a:srgbClr val="FFFFFF"/>
                </a:solidFill>
              </a:rPr>
              <a:t>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gray">
          <a:xfrm>
            <a:off x="5500694" y="428625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uk-UA" sz="2400" b="1" dirty="0" smtClean="0">
                <a:solidFill>
                  <a:srgbClr val="FFFFFF"/>
                </a:solidFill>
              </a:rPr>
              <a:t>11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gray">
          <a:xfrm>
            <a:off x="7429520" y="4357694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20</a:t>
            </a:r>
            <a:r>
              <a:rPr lang="uk-UA" sz="2400" b="1" dirty="0" smtClean="0">
                <a:solidFill>
                  <a:srgbClr val="FFFFFF"/>
                </a:solidFill>
              </a:rPr>
              <a:t>16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gray">
          <a:xfrm>
            <a:off x="1071538" y="5357826"/>
            <a:ext cx="16144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Посвідчення №785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gray">
          <a:xfrm>
            <a:off x="3000364" y="5357826"/>
            <a:ext cx="16144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Посвідчення №001069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gray">
          <a:xfrm>
            <a:off x="5072066" y="5357826"/>
            <a:ext cx="16144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Посвідчення </a:t>
            </a:r>
          </a:p>
          <a:p>
            <a:pPr algn="ctr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№ 8352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gray">
          <a:xfrm>
            <a:off x="7000892" y="5357826"/>
            <a:ext cx="17145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Посвідчення </a:t>
            </a:r>
          </a:p>
          <a:p>
            <a:pPr algn="ctr"/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№ 02135804/1313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gray">
          <a:xfrm>
            <a:off x="2714612" y="242886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gray">
          <a:xfrm>
            <a:off x="1142976" y="200024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dirty="0" smtClean="0"/>
              <a:t>Курси</a:t>
            </a:r>
            <a:r>
              <a:rPr lang="uk-UA" sz="1600" dirty="0" smtClean="0"/>
              <a:t> </a:t>
            </a:r>
            <a:r>
              <a:rPr lang="uk-UA" dirty="0" smtClean="0"/>
              <a:t>вчителів</a:t>
            </a:r>
            <a:r>
              <a:rPr lang="uk-UA" sz="1600" dirty="0" smtClean="0"/>
              <a:t> </a:t>
            </a:r>
            <a:r>
              <a:rPr lang="uk-UA" dirty="0" smtClean="0"/>
              <a:t>початкових</a:t>
            </a:r>
            <a:r>
              <a:rPr lang="uk-UA" sz="1600" dirty="0" smtClean="0"/>
              <a:t> </a:t>
            </a:r>
            <a:r>
              <a:rPr lang="uk-UA" dirty="0" smtClean="0"/>
              <a:t>класів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1857364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Інноваційні методи </a:t>
            </a:r>
            <a:br>
              <a:rPr lang="uk-UA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</a:br>
            <a:r>
              <a:rPr lang="uk-UA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на уроках</a:t>
            </a:r>
            <a:endParaRPr lang="ru-RU" sz="4000" dirty="0"/>
          </a:p>
        </p:txBody>
      </p:sp>
      <p:pic>
        <p:nvPicPr>
          <p:cNvPr id="10242" name="Picture 2" descr="C:\Users\Класс\Desktop\фото урок\Фото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729" y="2586802"/>
            <a:ext cx="1049266" cy="1136705"/>
          </a:xfrm>
          <a:prstGeom prst="rect">
            <a:avLst/>
          </a:prstGeom>
          <a:noFill/>
        </p:spPr>
      </p:pic>
      <p:pic>
        <p:nvPicPr>
          <p:cNvPr id="10243" name="Picture 3" descr="C:\Users\Класс\Desktop\фото урок\DSC_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574" y="3411543"/>
            <a:ext cx="1821669" cy="1214446"/>
          </a:xfrm>
          <a:prstGeom prst="rect">
            <a:avLst/>
          </a:prstGeom>
          <a:noFill/>
        </p:spPr>
      </p:pic>
      <p:pic>
        <p:nvPicPr>
          <p:cNvPr id="10244" name="Picture 4" descr="C:\Users\Класс\Desktop\фото урок\DSC_4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105" y="3546702"/>
            <a:ext cx="1309109" cy="872740"/>
          </a:xfrm>
          <a:prstGeom prst="rect">
            <a:avLst/>
          </a:prstGeom>
          <a:noFill/>
        </p:spPr>
      </p:pic>
      <p:pic>
        <p:nvPicPr>
          <p:cNvPr id="10245" name="Picture 5" descr="C:\Users\Класс\Desktop\фото урок\DSC_4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85926"/>
            <a:ext cx="1428760" cy="952507"/>
          </a:xfrm>
          <a:prstGeom prst="rect">
            <a:avLst/>
          </a:prstGeom>
          <a:noFill/>
        </p:spPr>
      </p:pic>
      <p:pic>
        <p:nvPicPr>
          <p:cNvPr id="10246" name="Picture 6" descr="C:\Users\Класс\Desktop\фото урок\DSC04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0673" y="5608663"/>
            <a:ext cx="1502883" cy="1000132"/>
          </a:xfrm>
          <a:prstGeom prst="rect">
            <a:avLst/>
          </a:prstGeom>
          <a:noFill/>
        </p:spPr>
      </p:pic>
      <p:pic>
        <p:nvPicPr>
          <p:cNvPr id="10247" name="Picture 7" descr="C:\Users\Класс\Desktop\фото урок\DSC04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763774"/>
            <a:ext cx="1143008" cy="760644"/>
          </a:xfrm>
          <a:prstGeom prst="rect">
            <a:avLst/>
          </a:prstGeom>
          <a:noFill/>
        </p:spPr>
      </p:pic>
      <p:pic>
        <p:nvPicPr>
          <p:cNvPr id="10248" name="Picture 8" descr="C:\Users\Класс\Desktop\фото урок\DSC04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3902" y="2844942"/>
            <a:ext cx="1092351" cy="726933"/>
          </a:xfrm>
          <a:prstGeom prst="rect">
            <a:avLst/>
          </a:prstGeom>
          <a:noFill/>
        </p:spPr>
      </p:pic>
      <p:pic>
        <p:nvPicPr>
          <p:cNvPr id="10249" name="Picture 9" descr="C:\Users\Класс\Desktop\фото урок\DSC04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7814" y="3393280"/>
            <a:ext cx="1420820" cy="945521"/>
          </a:xfrm>
          <a:prstGeom prst="rect">
            <a:avLst/>
          </a:prstGeom>
          <a:noFill/>
        </p:spPr>
      </p:pic>
      <p:pic>
        <p:nvPicPr>
          <p:cNvPr id="10250" name="Picture 10" descr="C:\Users\Класс\Desktop\фото урок\DSC040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0671" y="5486830"/>
            <a:ext cx="1530155" cy="1018281"/>
          </a:xfrm>
          <a:prstGeom prst="rect">
            <a:avLst/>
          </a:prstGeom>
          <a:noFill/>
        </p:spPr>
      </p:pic>
      <p:pic>
        <p:nvPicPr>
          <p:cNvPr id="10251" name="Picture 11" descr="C:\Users\Класс\Desktop\фото урок\DSC040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819" y="1928803"/>
            <a:ext cx="1093426" cy="1643074"/>
          </a:xfrm>
          <a:prstGeom prst="rect">
            <a:avLst/>
          </a:prstGeom>
          <a:noFill/>
        </p:spPr>
      </p:pic>
      <p:pic>
        <p:nvPicPr>
          <p:cNvPr id="14" name="Содержимое 13" descr="G:\DCIM\154MSDCF\DSC06313.JPG"/>
          <p:cNvPicPr>
            <a:picLocks noGrp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2462" y="4000504"/>
            <a:ext cx="1071538" cy="15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Класс\Desktop\кредо\DSC0480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9540" y="1971507"/>
            <a:ext cx="132713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Фото школа\день им. 30.11.15\DSC05556.JPG"/>
          <p:cNvPicPr/>
          <p:nvPr/>
        </p:nvPicPr>
        <p:blipFill rotWithShape="1">
          <a:blip r:embed="rId14" cstate="print"/>
          <a:srcRect l="18242" r="8793"/>
          <a:stretch/>
        </p:blipFill>
        <p:spPr bwMode="auto">
          <a:xfrm>
            <a:off x="5257223" y="4565775"/>
            <a:ext cx="1243603" cy="8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C:\Users\Класс\Desktop\фото патриот\DSC_032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50280" y="4852963"/>
            <a:ext cx="1374051" cy="916034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348070" y="2143116"/>
            <a:ext cx="30718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Робота в групах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gray">
          <a:xfrm>
            <a:off x="348070" y="3214686"/>
            <a:ext cx="30718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Робота в парах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gray">
          <a:xfrm>
            <a:off x="107504" y="2713480"/>
            <a:ext cx="30718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Інсценування</a:t>
            </a:r>
            <a:r>
              <a:rPr kumimoji="0" lang="uk-UA" sz="28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gray">
          <a:xfrm>
            <a:off x="350318" y="3721592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Навчаючи - вчусь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Содержимое 11" descr="D:\Фото школа\нов.год 16\DSC05725.JPG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91307" y="4229876"/>
            <a:ext cx="1103232" cy="9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Заголовок 1"/>
          <p:cNvSpPr txBox="1">
            <a:spLocks/>
          </p:cNvSpPr>
          <p:nvPr/>
        </p:nvSpPr>
        <p:spPr bwMode="gray">
          <a:xfrm>
            <a:off x="-324544" y="4153640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Карусель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494334" y="5161752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Застосування ІКТ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gray">
          <a:xfrm>
            <a:off x="323528" y="6093296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Займи позицію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gray">
          <a:xfrm>
            <a:off x="206302" y="4511400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Логічно</a:t>
            </a: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-опорні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gray">
          <a:xfrm>
            <a:off x="323528" y="5589240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Складіть слово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gray">
          <a:xfrm>
            <a:off x="422326" y="1571612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“Обери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kumimoji="0" lang="uk-UA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j-ea"/>
                <a:cs typeface="Arial" charset="0"/>
              </a:rPr>
              <a:t>потрібне”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gray">
          <a:xfrm>
            <a:off x="323528" y="4797152"/>
            <a:ext cx="3357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</a:rPr>
              <a:t>схеми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Содержимое 11" descr="D:\Фото школа\нов.год 16\DSC05725.JPG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810" y="4214818"/>
            <a:ext cx="1103232" cy="9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929618" cy="914400"/>
          </a:xfrm>
        </p:spPr>
        <p:txBody>
          <a:bodyPr/>
          <a:lstStyle/>
          <a:p>
            <a:r>
              <a:rPr lang="uk-UA" sz="3600" dirty="0" smtClean="0"/>
              <a:t>Моніторинг якості знань</a:t>
            </a:r>
            <a:endParaRPr lang="en-US" sz="3600" dirty="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gray">
          <a:xfrm>
            <a:off x="1028700" y="5621338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gray">
          <a:xfrm rot="16200000" flipV="1">
            <a:off x="1780378" y="5157005"/>
            <a:ext cx="1019165" cy="420674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gray">
          <a:xfrm rot="16200000" flipV="1">
            <a:off x="1258090" y="5277657"/>
            <a:ext cx="804850" cy="393681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gray">
          <a:xfrm>
            <a:off x="1000100" y="5929330"/>
            <a:ext cx="174535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FFFFF"/>
                </a:solidFill>
              </a:rPr>
              <a:t>Українська мова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352550" y="1895475"/>
            <a:ext cx="6858000" cy="2033591"/>
            <a:chOff x="912" y="960"/>
            <a:chExt cx="4258" cy="700"/>
          </a:xfrm>
        </p:grpSpPr>
        <p:sp>
          <p:nvSpPr>
            <p:cNvPr id="32776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1746250" y="2025650"/>
            <a:ext cx="1238250" cy="1265238"/>
            <a:chOff x="1851" y="624"/>
            <a:chExt cx="812" cy="830"/>
          </a:xfrm>
        </p:grpSpPr>
        <p:sp>
          <p:nvSpPr>
            <p:cNvPr id="32779" name="Oval 11"/>
            <p:cNvSpPr>
              <a:spLocks noChangeArrowheads="1"/>
            </p:cNvSpPr>
            <p:nvPr/>
          </p:nvSpPr>
          <p:spPr bwMode="lt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1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780" name="Picture 1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32781" name="Rectangle 13"/>
          <p:cNvSpPr>
            <a:spLocks noChangeArrowheads="1"/>
          </p:cNvSpPr>
          <p:nvPr/>
        </p:nvSpPr>
        <p:spPr bwMode="gray">
          <a:xfrm>
            <a:off x="2012950" y="2514600"/>
            <a:ext cx="65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Text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 rot="21600000">
            <a:off x="3246438" y="2428875"/>
            <a:ext cx="696912" cy="442913"/>
          </a:xfrm>
          <a:prstGeom prst="rightArrow">
            <a:avLst>
              <a:gd name="adj1" fmla="val 49380"/>
              <a:gd name="adj2" fmla="val 3887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gray">
          <a:xfrm rot="21600000">
            <a:off x="5543550" y="2444750"/>
            <a:ext cx="696913" cy="441325"/>
          </a:xfrm>
          <a:prstGeom prst="rightArrow">
            <a:avLst>
              <a:gd name="adj1" fmla="val 49380"/>
              <a:gd name="adj2" fmla="val 39011"/>
            </a:avLst>
          </a:prstGeom>
          <a:gradFill rotWithShape="1">
            <a:gsLst>
              <a:gs pos="0">
                <a:srgbClr val="C0C0C0">
                  <a:gamma/>
                  <a:shade val="46275"/>
                  <a:invGamma/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6623050" y="2001838"/>
            <a:ext cx="1236663" cy="1265237"/>
            <a:chOff x="1851" y="624"/>
            <a:chExt cx="812" cy="830"/>
          </a:xfrm>
        </p:grpSpPr>
        <p:sp>
          <p:nvSpPr>
            <p:cNvPr id="32789" name="Oval 2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hlink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790" name="Picture 2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32791" name="Rectangle 23"/>
          <p:cNvSpPr>
            <a:spLocks noChangeArrowheads="1"/>
          </p:cNvSpPr>
          <p:nvPr/>
        </p:nvSpPr>
        <p:spPr bwMode="gray">
          <a:xfrm>
            <a:off x="6886575" y="2492375"/>
            <a:ext cx="65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Text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gray">
          <a:xfrm>
            <a:off x="3795713" y="5621338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gray">
          <a:xfrm rot="16200000" flipV="1">
            <a:off x="4522793" y="5113338"/>
            <a:ext cx="1090601" cy="43656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gray">
          <a:xfrm rot="16200000" flipV="1">
            <a:off x="4001297" y="5214148"/>
            <a:ext cx="958841" cy="38894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gray">
          <a:xfrm>
            <a:off x="6407150" y="5621338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gray">
          <a:xfrm rot="16200000" flipV="1">
            <a:off x="7075511" y="5068892"/>
            <a:ext cx="1136645" cy="428628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gray">
          <a:xfrm rot="16200000" flipV="1">
            <a:off x="6597664" y="5189549"/>
            <a:ext cx="1019163" cy="355584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gray">
          <a:xfrm>
            <a:off x="642910" y="528638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2015</a:t>
            </a:r>
            <a:endParaRPr lang="en-US" sz="1400" b="1" dirty="0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gray">
          <a:xfrm>
            <a:off x="3571868" y="528638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2015</a:t>
            </a:r>
            <a:endParaRPr lang="en-US" sz="1400" b="1" dirty="0"/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gray">
          <a:xfrm>
            <a:off x="5286380" y="5286388"/>
            <a:ext cx="628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2016</a:t>
            </a:r>
            <a:endParaRPr lang="en-US" sz="1400" b="1" dirty="0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gray">
          <a:xfrm>
            <a:off x="7300913" y="3551238"/>
            <a:ext cx="1614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2015</a:t>
            </a:r>
            <a:endParaRPr lang="en-US" sz="1400" b="1" dirty="0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gray">
          <a:xfrm>
            <a:off x="2643174" y="5286388"/>
            <a:ext cx="700078" cy="30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2016</a:t>
            </a:r>
            <a:endParaRPr lang="en-US" sz="1400" b="1" dirty="0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gray">
          <a:xfrm>
            <a:off x="7858148" y="528638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2016</a:t>
            </a:r>
            <a:endParaRPr lang="en-US" sz="1400" b="1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gray">
          <a:xfrm>
            <a:off x="6357950" y="5929330"/>
            <a:ext cx="14000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FFFFF"/>
                </a:solidFill>
              </a:rPr>
              <a:t>Математика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gray">
          <a:xfrm>
            <a:off x="3786182" y="5929330"/>
            <a:ext cx="163974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FFFFF"/>
                </a:solidFill>
              </a:rPr>
              <a:t>Російська мова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C:\Users\Класс\Desktop\фото дети\DSC05017.JPG"/>
          <p:cNvPicPr>
            <a:picLocks noChangeAspect="1" noChangeArrowheads="1"/>
          </p:cNvPicPr>
          <p:nvPr/>
        </p:nvPicPr>
        <p:blipFill>
          <a:blip r:embed="rId3" cstate="print"/>
          <a:srcRect t="28492"/>
          <a:stretch>
            <a:fillRect/>
          </a:stretch>
        </p:blipFill>
        <p:spPr bwMode="auto">
          <a:xfrm>
            <a:off x="1571604" y="2071678"/>
            <a:ext cx="3181887" cy="1714512"/>
          </a:xfrm>
          <a:prstGeom prst="rect">
            <a:avLst/>
          </a:prstGeom>
          <a:noFill/>
        </p:spPr>
      </p:pic>
      <p:pic>
        <p:nvPicPr>
          <p:cNvPr id="5123" name="Picture 3" descr="C:\Users\Класс\Desktop\фото дети\DSC05853.JPG"/>
          <p:cNvPicPr>
            <a:picLocks noChangeAspect="1" noChangeArrowheads="1"/>
          </p:cNvPicPr>
          <p:nvPr/>
        </p:nvPicPr>
        <p:blipFill>
          <a:blip r:embed="rId4" cstate="print"/>
          <a:srcRect l="3906" t="31217" r="12500"/>
          <a:stretch>
            <a:fillRect/>
          </a:stretch>
        </p:blipFill>
        <p:spPr bwMode="auto">
          <a:xfrm>
            <a:off x="4786314" y="2025849"/>
            <a:ext cx="3214710" cy="1760341"/>
          </a:xfrm>
          <a:prstGeom prst="rect">
            <a:avLst/>
          </a:prstGeom>
          <a:noFill/>
        </p:spPr>
      </p:pic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6215074" y="528638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2015</a:t>
            </a:r>
            <a:endParaRPr lang="en-US" sz="1400" b="1" dirty="0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gray">
          <a:xfrm>
            <a:off x="2214546" y="457200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73%</a:t>
            </a:r>
            <a:endParaRPr lang="en-US" sz="1400" b="1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gray">
          <a:xfrm>
            <a:off x="1214414" y="4572008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65%</a:t>
            </a:r>
            <a:endParaRPr lang="en-US" sz="1400" b="1" dirty="0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gray">
          <a:xfrm>
            <a:off x="4000496" y="4500570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69%</a:t>
            </a:r>
            <a:endParaRPr lang="en-US" sz="1400" b="1" dirty="0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gray">
          <a:xfrm>
            <a:off x="4786314" y="4429132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74%</a:t>
            </a:r>
            <a:endParaRPr lang="en-US" sz="1400" b="1" dirty="0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gray">
          <a:xfrm>
            <a:off x="6643702" y="4429132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68%</a:t>
            </a:r>
            <a:endParaRPr lang="en-US" sz="1400" b="1" dirty="0"/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gray">
          <a:xfrm>
            <a:off x="7429520" y="4357694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 smtClean="0"/>
              <a:t>75%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gray">
          <a:xfrm flipV="1">
            <a:off x="285720" y="-1357346"/>
            <a:ext cx="9144000" cy="6248400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5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-1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724" name="Freeform 4"/>
          <p:cNvSpPr>
            <a:spLocks/>
          </p:cNvSpPr>
          <p:nvPr/>
        </p:nvSpPr>
        <p:spPr bwMode="gray">
          <a:xfrm>
            <a:off x="977870" y="3328954"/>
            <a:ext cx="7767638" cy="3043238"/>
          </a:xfrm>
          <a:custGeom>
            <a:avLst/>
            <a:gdLst/>
            <a:ahLst/>
            <a:cxnLst>
              <a:cxn ang="0">
                <a:pos x="4878" y="0"/>
              </a:cxn>
              <a:cxn ang="0">
                <a:pos x="4893" y="440"/>
              </a:cxn>
              <a:cxn ang="0">
                <a:pos x="2467" y="1917"/>
              </a:cxn>
              <a:cxn ang="0">
                <a:pos x="21" y="500"/>
              </a:cxn>
              <a:cxn ang="0">
                <a:pos x="0" y="2"/>
              </a:cxn>
              <a:cxn ang="0">
                <a:pos x="2461" y="667"/>
              </a:cxn>
              <a:cxn ang="0">
                <a:pos x="4878" y="0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00068" y="1895428"/>
            <a:ext cx="1995478" cy="2000264"/>
            <a:chOff x="192" y="1917"/>
            <a:chExt cx="1042" cy="110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1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42" name="Picture 2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43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44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04" y="1935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928894" y="2252618"/>
            <a:ext cx="2043114" cy="2135191"/>
            <a:chOff x="192" y="1917"/>
            <a:chExt cx="1042" cy="1102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55" name="Picture 35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56" name="Picture 36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58" name="Picture 3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000596" y="2324056"/>
            <a:ext cx="1862151" cy="1992315"/>
            <a:chOff x="192" y="1917"/>
            <a:chExt cx="1042" cy="1102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61" name="Picture 41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62" name="Picture 4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63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64" name="Picture 4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0751" name="Rectangle 31"/>
          <p:cNvSpPr>
            <a:spLocks noChangeArrowheads="1"/>
          </p:cNvSpPr>
          <p:nvPr/>
        </p:nvSpPr>
        <p:spPr bwMode="gray">
          <a:xfrm>
            <a:off x="1071506" y="2252618"/>
            <a:ext cx="18971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Від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 інноваційних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 методів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до інноваційних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технологій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gray">
          <a:xfrm>
            <a:off x="3071770" y="2609808"/>
            <a:ext cx="18971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Від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звичайних уроків до уроків-тренінгів</a:t>
            </a: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gray">
          <a:xfrm>
            <a:off x="5000596" y="2609808"/>
            <a:ext cx="1897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Оновлення підходу до сучасного уроку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gray">
          <a:xfrm>
            <a:off x="1928794" y="1500174"/>
            <a:ext cx="60769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 учителя ЗНЗ до вчителя </a:t>
            </a:r>
            <a:r>
              <a:rPr lang="ru-RU" b="1" dirty="0" smtClean="0"/>
              <a:t>Н</a:t>
            </a:r>
            <a:r>
              <a:rPr lang="en-US" b="1" dirty="0" err="1" smtClean="0"/>
              <a:t>ub</a:t>
            </a:r>
            <a:r>
              <a:rPr lang="en-US" b="1" dirty="0" smtClean="0"/>
              <a:t> School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6934200" cy="914400"/>
          </a:xfrm>
        </p:spPr>
        <p:txBody>
          <a:bodyPr/>
          <a:lstStyle/>
          <a:p>
            <a:pPr algn="ctr"/>
            <a:r>
              <a:rPr lang="uk-UA" sz="3600" dirty="0" smtClean="0"/>
              <a:t>Стратегія професійного зростання</a:t>
            </a:r>
            <a:endParaRPr lang="en-US" sz="3600" dirty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gray">
          <a:xfrm flipH="1">
            <a:off x="2216150" y="49006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gray">
          <a:xfrm>
            <a:off x="5970588" y="491648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gray">
          <a:xfrm flipH="1">
            <a:off x="666750" y="4556125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gray">
          <a:xfrm>
            <a:off x="7362825" y="4551363"/>
            <a:ext cx="1103313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gray">
          <a:xfrm flipH="1">
            <a:off x="2216150" y="48418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gray">
          <a:xfrm>
            <a:off x="5970588" y="48577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gray">
          <a:xfrm flipH="1">
            <a:off x="666750" y="44973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gray">
          <a:xfrm>
            <a:off x="7362825" y="44926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gray">
          <a:xfrm>
            <a:off x="2428860" y="4357694"/>
            <a:ext cx="4786346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400" b="1" u="sng" dirty="0" smtClean="0">
                <a:solidFill>
                  <a:srgbClr val="FF0000"/>
                </a:solidFill>
                <a:latin typeface="Georgia" pitchFamily="18" charset="0"/>
              </a:rPr>
              <a:t>Місія вчителя початкових класів:</a:t>
            </a:r>
          </a:p>
          <a:p>
            <a:pPr algn="ctr" eaLnBrk="0" hangingPunct="0"/>
            <a:r>
              <a:rPr lang="uk-UA" sz="1400" b="1" dirty="0" smtClean="0">
                <a:solidFill>
                  <a:srgbClr val="FFFF00"/>
                </a:solidFill>
                <a:latin typeface="Georgia" pitchFamily="18" charset="0"/>
              </a:rPr>
              <a:t>створення умов у сучасній школі для всебічного розвитку особистості, формування майбутнього </a:t>
            </a:r>
            <a:r>
              <a:rPr lang="uk-UA" sz="1400" b="1" dirty="0" err="1" smtClean="0">
                <a:solidFill>
                  <a:srgbClr val="FFFF00"/>
                </a:solidFill>
                <a:latin typeface="Georgia" pitchFamily="18" charset="0"/>
              </a:rPr>
              <a:t>конкурентноспроможнього</a:t>
            </a:r>
            <a:r>
              <a:rPr lang="uk-UA" sz="1400" b="1" dirty="0" smtClean="0">
                <a:solidFill>
                  <a:srgbClr val="FFFF00"/>
                </a:solidFill>
                <a:latin typeface="Georgia" pitchFamily="18" charset="0"/>
              </a:rPr>
              <a:t> випускника, впроваджуючи інноваційні </a:t>
            </a:r>
          </a:p>
          <a:p>
            <a:pPr algn="ctr" eaLnBrk="0" hangingPunct="0"/>
            <a:r>
              <a:rPr lang="uk-UA" sz="1400" b="1" dirty="0" smtClean="0">
                <a:solidFill>
                  <a:srgbClr val="FFFF00"/>
                </a:solidFill>
                <a:latin typeface="Georgia" pitchFamily="18" charset="0"/>
              </a:rPr>
              <a:t>технології </a:t>
            </a:r>
          </a:p>
          <a:p>
            <a:pPr algn="ctr" eaLnBrk="0" hangingPunct="0"/>
            <a:r>
              <a:rPr lang="uk-UA" sz="1400" b="1" dirty="0" smtClean="0">
                <a:solidFill>
                  <a:srgbClr val="FFFF00"/>
                </a:solidFill>
                <a:latin typeface="Georgia" pitchFamily="18" charset="0"/>
              </a:rPr>
              <a:t>у навчально-виховний</a:t>
            </a:r>
          </a:p>
          <a:p>
            <a:pPr algn="ctr" eaLnBrk="0" hangingPunct="0"/>
            <a:r>
              <a:rPr lang="uk-UA" sz="1400" b="1" dirty="0" smtClean="0">
                <a:solidFill>
                  <a:srgbClr val="FFFF00"/>
                </a:solidFill>
                <a:latin typeface="Georgia" pitchFamily="18" charset="0"/>
              </a:rPr>
              <a:t> процес</a:t>
            </a:r>
          </a:p>
        </p:txBody>
      </p:sp>
      <p:sp>
        <p:nvSpPr>
          <p:cNvPr id="30733" name="Freeform 13"/>
          <p:cNvSpPr>
            <a:spLocks/>
          </p:cNvSpPr>
          <p:nvPr/>
        </p:nvSpPr>
        <p:spPr bwMode="gray">
          <a:xfrm>
            <a:off x="1000100" y="3286124"/>
            <a:ext cx="7743825" cy="103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649"/>
              </a:cxn>
              <a:cxn ang="0">
                <a:pos x="4878" y="17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58016" y="1785926"/>
            <a:ext cx="1857388" cy="2000264"/>
            <a:chOff x="192" y="1917"/>
            <a:chExt cx="1042" cy="1102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7" name="Picture 27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48" name="Picture 28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49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50" name="Picture 3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" name="Rectangle 31"/>
          <p:cNvSpPr>
            <a:spLocks noChangeArrowheads="1"/>
          </p:cNvSpPr>
          <p:nvPr/>
        </p:nvSpPr>
        <p:spPr bwMode="gray">
          <a:xfrm>
            <a:off x="6929454" y="2285992"/>
            <a:ext cx="1897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600" b="1" dirty="0" smtClean="0">
                <a:solidFill>
                  <a:srgbClr val="080808"/>
                </a:solidFill>
              </a:rPr>
              <a:t>Виховання свідомого громадянина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6934200" cy="914400"/>
          </a:xfrm>
        </p:spPr>
        <p:txBody>
          <a:bodyPr/>
          <a:lstStyle/>
          <a:p>
            <a:pPr algn="ctr"/>
            <a:r>
              <a:rPr lang="uk-UA" sz="4000" dirty="0" smtClean="0"/>
              <a:t>Стратегія професійного зростання</a:t>
            </a:r>
            <a:endParaRPr lang="en-US" sz="4000" dirty="0"/>
          </a:p>
        </p:txBody>
      </p:sp>
      <p:sp>
        <p:nvSpPr>
          <p:cNvPr id="15483" name="Freeform 123"/>
          <p:cNvSpPr>
            <a:spLocks/>
          </p:cNvSpPr>
          <p:nvPr/>
        </p:nvSpPr>
        <p:spPr bwMode="gray">
          <a:xfrm>
            <a:off x="0" y="2214554"/>
            <a:ext cx="8435975" cy="4719646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857224" y="4929198"/>
            <a:ext cx="1654201" cy="1693852"/>
            <a:chOff x="819" y="1243"/>
            <a:chExt cx="454" cy="518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8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8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48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489" name="Picture 12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2571736" y="4429132"/>
            <a:ext cx="1771664" cy="1863718"/>
            <a:chOff x="819" y="1243"/>
            <a:chExt cx="454" cy="518"/>
          </a:xfrm>
        </p:grpSpPr>
        <p:grpSp>
          <p:nvGrpSpPr>
            <p:cNvPr id="5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92" name="Picture 13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93" name="Picture 133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494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495" name="Picture 135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4429124" y="3429000"/>
            <a:ext cx="2009776" cy="2165350"/>
            <a:chOff x="819" y="1243"/>
            <a:chExt cx="454" cy="518"/>
          </a:xfrm>
        </p:grpSpPr>
        <p:grpSp>
          <p:nvGrpSpPr>
            <p:cNvPr id="7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498" name="Picture 138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5499" name="Picture 139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501" name="Picture 14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8" name="Group 142"/>
          <p:cNvGrpSpPr>
            <a:grpSpLocks/>
          </p:cNvGrpSpPr>
          <p:nvPr/>
        </p:nvGrpSpPr>
        <p:grpSpPr bwMode="auto">
          <a:xfrm>
            <a:off x="6357950" y="1643050"/>
            <a:ext cx="2143140" cy="2279662"/>
            <a:chOff x="819" y="1243"/>
            <a:chExt cx="454" cy="518"/>
          </a:xfrm>
        </p:grpSpPr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5504" name="Picture 144" descr="light_shadow"/>
              <p:cNvPicPr>
                <a:picLocks noChangeAspect="1" noChangeArrowheads="1"/>
              </p:cNvPicPr>
              <p:nvPr/>
            </p:nvPicPr>
            <p:blipFill>
              <a:blip r:embed="rId7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05" name="Picture 145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5507" name="Picture 14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08" name="AutoShape 148"/>
          <p:cNvSpPr>
            <a:spLocks noChangeArrowheads="1"/>
          </p:cNvSpPr>
          <p:nvPr/>
        </p:nvSpPr>
        <p:spPr bwMode="gray">
          <a:xfrm rot="4618100">
            <a:off x="2580962" y="5963542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09" name="AutoShape 149"/>
          <p:cNvSpPr>
            <a:spLocks noChangeArrowheads="1"/>
          </p:cNvSpPr>
          <p:nvPr/>
        </p:nvSpPr>
        <p:spPr bwMode="gray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10" name="AutoShape 150"/>
          <p:cNvSpPr>
            <a:spLocks noChangeArrowheads="1"/>
          </p:cNvSpPr>
          <p:nvPr/>
        </p:nvSpPr>
        <p:spPr bwMode="gray">
          <a:xfrm rot="2284555">
            <a:off x="6494514" y="3658071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511" name="Text Box 18"/>
          <p:cNvSpPr txBox="1">
            <a:spLocks noChangeArrowheads="1"/>
          </p:cNvSpPr>
          <p:nvPr/>
        </p:nvSpPr>
        <p:spPr bwMode="white">
          <a:xfrm>
            <a:off x="928662" y="5214950"/>
            <a:ext cx="146207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200" b="1" dirty="0" smtClean="0">
                <a:solidFill>
                  <a:srgbClr val="080808"/>
                </a:solidFill>
              </a:rPr>
              <a:t>Від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200" b="1" dirty="0" smtClean="0">
                <a:solidFill>
                  <a:srgbClr val="080808"/>
                </a:solidFill>
              </a:rPr>
              <a:t> інноваційних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200" b="1" dirty="0" smtClean="0">
                <a:solidFill>
                  <a:srgbClr val="080808"/>
                </a:solidFill>
              </a:rPr>
              <a:t> методів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200" b="1" dirty="0" smtClean="0">
                <a:solidFill>
                  <a:srgbClr val="080808"/>
                </a:solidFill>
              </a:rPr>
              <a:t>до інноваційних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200" b="1" dirty="0" smtClean="0">
                <a:solidFill>
                  <a:srgbClr val="080808"/>
                </a:solidFill>
              </a:rPr>
              <a:t>технологій</a:t>
            </a:r>
            <a:endParaRPr lang="en-US" sz="12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515" name="Text Box 4"/>
          <p:cNvSpPr txBox="1">
            <a:spLocks noChangeArrowheads="1"/>
          </p:cNvSpPr>
          <p:nvPr/>
        </p:nvSpPr>
        <p:spPr bwMode="black">
          <a:xfrm>
            <a:off x="357158" y="1500174"/>
            <a:ext cx="487680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Місія вчителя початкових класів:</a:t>
            </a:r>
          </a:p>
          <a:p>
            <a:pPr algn="ctr" eaLnBrk="0" hangingPunct="0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створення умов у сучасній школі для всебічного розвитку особистості, формування майбутнього </a:t>
            </a:r>
            <a:r>
              <a:rPr lang="uk-UA" b="1" dirty="0" err="1" smtClean="0">
                <a:solidFill>
                  <a:srgbClr val="002060"/>
                </a:solidFill>
                <a:latin typeface="Georgia" pitchFamily="18" charset="0"/>
              </a:rPr>
              <a:t>конкурентноспроможнього</a:t>
            </a:r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 випускника, впроваджуючи інноваційні технології </a:t>
            </a:r>
          </a:p>
          <a:p>
            <a:pPr algn="ctr" eaLnBrk="0" hangingPunct="0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у навчально-виховний</a:t>
            </a:r>
          </a:p>
          <a:p>
            <a:pPr algn="ctr" eaLnBrk="0" hangingPunct="0"/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 процес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white">
          <a:xfrm>
            <a:off x="2643174" y="4786322"/>
            <a:ext cx="164307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400" b="1" dirty="0" smtClean="0">
                <a:solidFill>
                  <a:srgbClr val="080808"/>
                </a:solidFill>
              </a:rPr>
              <a:t>Від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1400" b="1" dirty="0" smtClean="0">
                <a:solidFill>
                  <a:srgbClr val="080808"/>
                </a:solidFill>
              </a:rPr>
              <a:t>звичайних уроків до уроків-тренінгів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white">
          <a:xfrm>
            <a:off x="4714876" y="3857628"/>
            <a:ext cx="146207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b="1" dirty="0" smtClean="0">
                <a:solidFill>
                  <a:srgbClr val="080808"/>
                </a:solidFill>
              </a:rPr>
              <a:t>Оновлення підходу до сучасного уроку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gray">
          <a:xfrm>
            <a:off x="6500826" y="2285992"/>
            <a:ext cx="18971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b="1" dirty="0" smtClean="0">
                <a:solidFill>
                  <a:srgbClr val="080808"/>
                </a:solidFill>
              </a:rPr>
              <a:t>Виховання свідомого громадянина</a:t>
            </a:r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ltGray">
          <a:xfrm rot="19904736">
            <a:off x="3754364" y="5142220"/>
            <a:ext cx="5534970" cy="428064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>
              <a:latin typeface="Calibri" pitchFamily="34" charset="0"/>
              <a:cs typeface="Arial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black">
          <a:xfrm rot="19936751">
            <a:off x="3743171" y="5171400"/>
            <a:ext cx="56316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cs typeface="Arial" charset="0"/>
              </a:rPr>
              <a:t> </a:t>
            </a:r>
            <a:r>
              <a:rPr lang="uk-UA" b="1" i="1" dirty="0" smtClean="0">
                <a:latin typeface="Georgia" pitchFamily="18" charset="0"/>
              </a:rPr>
              <a:t>Учитель ЗНЗ</a:t>
            </a:r>
            <a:r>
              <a:rPr lang="uk-UA" sz="2000" dirty="0" smtClean="0">
                <a:cs typeface="Arial" charset="0"/>
              </a:rPr>
              <a:t>		</a:t>
            </a:r>
            <a:r>
              <a:rPr lang="uk-UA" b="1" i="1" dirty="0" smtClean="0">
                <a:latin typeface="Georgia" pitchFamily="18" charset="0"/>
              </a:rPr>
              <a:t>учитель </a:t>
            </a:r>
            <a:r>
              <a:rPr lang="ru-RU" b="1" i="1" dirty="0" smtClean="0">
                <a:latin typeface="Georgia" pitchFamily="18" charset="0"/>
              </a:rPr>
              <a:t>Н</a:t>
            </a:r>
            <a:r>
              <a:rPr lang="en-US" b="1" i="1" dirty="0" err="1" smtClean="0">
                <a:latin typeface="Georgia" pitchFamily="18" charset="0"/>
              </a:rPr>
              <a:t>ub</a:t>
            </a:r>
            <a:r>
              <a:rPr lang="en-US" b="1" i="1" dirty="0" smtClean="0">
                <a:latin typeface="Georgia" pitchFamily="18" charset="0"/>
              </a:rPr>
              <a:t> School</a:t>
            </a:r>
            <a:r>
              <a:rPr lang="uk-UA" b="1" i="1" dirty="0" smtClean="0">
                <a:latin typeface="Georgia" pitchFamily="18" charset="0"/>
              </a:rPr>
              <a:t>  </a:t>
            </a:r>
            <a:endParaRPr lang="en-US" b="1" i="1" dirty="0">
              <a:latin typeface="Georgia" pitchFamily="18" charset="0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white">
          <a:xfrm rot="19924646">
            <a:off x="5724304" y="5466127"/>
            <a:ext cx="828753" cy="24573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ласс\Desktop\скан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27" t="2525" r="17494" b="67485"/>
          <a:stretch>
            <a:fillRect/>
          </a:stretch>
        </p:blipFill>
        <p:spPr bwMode="auto">
          <a:xfrm>
            <a:off x="6295002" y="2067100"/>
            <a:ext cx="2457019" cy="15059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6357950" cy="914400"/>
          </a:xfrm>
        </p:spPr>
        <p:txBody>
          <a:bodyPr/>
          <a:lstStyle/>
          <a:p>
            <a:r>
              <a:rPr lang="uk-UA" dirty="0" smtClean="0"/>
              <a:t>Методична діяльність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675709" y="1571612"/>
            <a:ext cx="63579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Виступ з власним проектом на </a:t>
            </a:r>
            <a:r>
              <a:rPr kumimoji="0" lang="uk-U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педчитаннях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спадщиною В.О. Сухомлинського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000" b="1" kern="0" dirty="0" smtClean="0">
                <a:latin typeface="+mj-lt"/>
                <a:ea typeface="+mj-ea"/>
                <a:cs typeface="+mj-cs"/>
              </a:rPr>
              <a:t>Участь в обласному семінарі </a:t>
            </a:r>
            <a:r>
              <a:rPr lang="uk-UA" sz="2000" b="1" kern="0" dirty="0" err="1" smtClean="0">
                <a:latin typeface="+mj-lt"/>
                <a:ea typeface="+mj-ea"/>
                <a:cs typeface="+mj-cs"/>
              </a:rPr>
              <a:t>“Впровадження</a:t>
            </a:r>
            <a:r>
              <a:rPr lang="uk-UA" sz="2000" b="1" kern="0" dirty="0" smtClean="0">
                <a:latin typeface="+mj-lt"/>
                <a:ea typeface="+mj-ea"/>
                <a:cs typeface="+mj-cs"/>
              </a:rPr>
              <a:t> спадщини В.О.Сухомлинського щодо </a:t>
            </a:r>
            <a:r>
              <a:rPr lang="uk-UA" sz="2000" b="1" kern="0" dirty="0" err="1" smtClean="0">
                <a:latin typeface="+mj-lt"/>
                <a:ea typeface="+mj-ea"/>
                <a:cs typeface="+mj-cs"/>
              </a:rPr>
              <a:t>здоров´язбереження”</a:t>
            </a:r>
            <a:endParaRPr lang="uk-UA" sz="2000" b="1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Член творчої групи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000" b="1" kern="0" dirty="0" smtClean="0">
                <a:latin typeface="+mj-lt"/>
                <a:ea typeface="+mj-ea"/>
                <a:cs typeface="+mj-cs"/>
              </a:rPr>
              <a:t>Керівник шкільної динамічної групи </a:t>
            </a:r>
            <a:r>
              <a:rPr lang="uk-UA" sz="2000" b="1" kern="0" dirty="0" err="1" smtClean="0">
                <a:latin typeface="+mj-lt"/>
                <a:ea typeface="+mj-ea"/>
                <a:cs typeface="+mj-cs"/>
              </a:rPr>
              <a:t>“Впровадження</a:t>
            </a:r>
            <a:r>
              <a:rPr lang="uk-UA" sz="2000" b="1" kern="0" dirty="0" smtClean="0">
                <a:latin typeface="+mj-lt"/>
                <a:ea typeface="+mj-ea"/>
                <a:cs typeface="+mj-cs"/>
              </a:rPr>
              <a:t> ІКТ у НВП”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000" b="1" kern="0" dirty="0" smtClean="0">
                <a:latin typeface="+mj-lt"/>
                <a:ea typeface="+mj-ea"/>
                <a:cs typeface="+mj-cs"/>
              </a:rPr>
              <a:t>Наставництво у роботі з молодим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2000" b="1" kern="0" dirty="0" smtClean="0">
                <a:latin typeface="+mj-lt"/>
                <a:ea typeface="+mj-ea"/>
                <a:cs typeface="+mj-cs"/>
              </a:rPr>
              <a:t> педагогом </a:t>
            </a:r>
            <a:r>
              <a:rPr lang="uk-UA" sz="2000" b="1" kern="0" dirty="0" err="1" smtClean="0">
                <a:latin typeface="+mj-lt"/>
                <a:ea typeface="+mj-ea"/>
                <a:cs typeface="+mj-cs"/>
              </a:rPr>
              <a:t>Бутенко</a:t>
            </a:r>
            <a:r>
              <a:rPr lang="uk-UA" sz="2000" b="1" kern="0" dirty="0" smtClean="0">
                <a:latin typeface="+mj-lt"/>
                <a:ea typeface="+mj-ea"/>
                <a:cs typeface="+mj-cs"/>
              </a:rPr>
              <a:t> Л.К.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2000" b="1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Класс\Desktop\курсы\image-0.02.01.e41e771b6042c9295d1f18870adf83d8a1344217e2aa9c5f41257120244795f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002" y="4768835"/>
            <a:ext cx="2674337" cy="1504315"/>
          </a:xfrm>
          <a:prstGeom prst="rect">
            <a:avLst/>
          </a:prstGeom>
          <a:noFill/>
        </p:spPr>
      </p:pic>
      <p:pic>
        <p:nvPicPr>
          <p:cNvPr id="1028" name="Picture 4" descr="C:\Users\Класс\Desktop\курсы\IMG_20160623_10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46428"/>
            <a:ext cx="1925534" cy="144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7TGp_School_light">
  <a:themeElements>
    <a:clrScheme name="Default Design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1058</TotalTime>
  <Words>556</Words>
  <Application>Microsoft Office PowerPoint</Application>
  <PresentationFormat>Экран (4:3)</PresentationFormat>
  <Paragraphs>210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587TGp_School_light</vt:lpstr>
      <vt:lpstr>Портфоліо</vt:lpstr>
      <vt:lpstr>Слайд 2</vt:lpstr>
      <vt:lpstr>Офіційні документи</vt:lpstr>
      <vt:lpstr>Дані про підвищення  кваліфікації</vt:lpstr>
      <vt:lpstr>Інноваційні методи  на уроках</vt:lpstr>
      <vt:lpstr>Моніторинг якості знань</vt:lpstr>
      <vt:lpstr>Стратегія професійного зростання</vt:lpstr>
      <vt:lpstr>Стратегія професійного зростання</vt:lpstr>
      <vt:lpstr>Методична діяльність </vt:lpstr>
      <vt:lpstr>Мої досягнення</vt:lpstr>
      <vt:lpstr>Досягнення учнів </vt:lpstr>
      <vt:lpstr>Досягнення учнів </vt:lpstr>
      <vt:lpstr>Успіхи класного колективу</vt:lpstr>
      <vt:lpstr>Інтелектуальні змагання учнів</vt:lpstr>
      <vt:lpstr>Позакласні заходи </vt:lpstr>
      <vt:lpstr>Творчі виступи</vt:lpstr>
      <vt:lpstr>Творчі виступи</vt:lpstr>
      <vt:lpstr>Проекти </vt:lpstr>
      <vt:lpstr>Екскурсії </vt:lpstr>
      <vt:lpstr>Цікаві зустрічі</vt:lpstr>
      <vt:lpstr>Заходи  з національно-патріотичного  виховання</vt:lpstr>
      <vt:lpstr>Блог учителя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Класс</dc:creator>
  <cp:lastModifiedBy>Класс</cp:lastModifiedBy>
  <cp:revision>123</cp:revision>
  <dcterms:created xsi:type="dcterms:W3CDTF">2016-10-19T06:08:55Z</dcterms:created>
  <dcterms:modified xsi:type="dcterms:W3CDTF">2016-11-08T22:22:35Z</dcterms:modified>
</cp:coreProperties>
</file>